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3" r:id="rId5"/>
    <p:sldId id="265"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3B08C5-1DA4-4D7E-AE72-3FEEC712626B}" v="2" dt="2025-01-17T10:19:22.0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62" d="100"/>
          <a:sy n="62" d="100"/>
        </p:scale>
        <p:origin x="954" y="4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ED42301-9C17-4B67-A3A7-78A3F4709A46}" type="datetimeFigureOut">
              <a:rPr lang="en-GB" smtClean="0"/>
              <a:t>17/01/2025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B6A9E21-ACDC-4072-BF7E-E24624169911}" type="slidenum">
              <a:rPr lang="en-GB" smtClean="0"/>
              <a:t>‹#›</a:t>
            </a:fld>
            <a:endParaRPr lang="en-GB"/>
          </a:p>
        </p:txBody>
      </p:sp>
    </p:spTree>
    <p:extLst>
      <p:ext uri="{BB962C8B-B14F-4D97-AF65-F5344CB8AC3E}">
        <p14:creationId xmlns:p14="http://schemas.microsoft.com/office/powerpoint/2010/main" val="3715588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6A9E21-ACDC-4072-BF7E-E24624169911}" type="slidenum">
              <a:rPr lang="en-GB" smtClean="0"/>
              <a:t>1</a:t>
            </a:fld>
            <a:endParaRPr lang="en-GB"/>
          </a:p>
        </p:txBody>
      </p:sp>
    </p:spTree>
    <p:extLst>
      <p:ext uri="{BB962C8B-B14F-4D97-AF65-F5344CB8AC3E}">
        <p14:creationId xmlns:p14="http://schemas.microsoft.com/office/powerpoint/2010/main" val="356108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CC7FB-38FF-4319-A14C-23C3A04776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5434CD-6EC9-4B3E-AE73-8C66EDB45A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9CA577-97D9-4A79-9910-049CF5885786}"/>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5" name="Footer Placeholder 4">
            <a:extLst>
              <a:ext uri="{FF2B5EF4-FFF2-40B4-BE49-F238E27FC236}">
                <a16:creationId xmlns:a16="http://schemas.microsoft.com/office/drawing/2014/main" id="{E0F40E38-009C-43D7-A590-54517042FB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BF5120-C1AD-44B4-B56A-818C0E57BB3C}"/>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3850032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4EA02-2F37-481E-ABCA-28881578BB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C4E3D8-0ACB-4C7C-9945-99BDEC5FDA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D53E4D-9A93-4F77-93FB-D448A452A10D}"/>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5" name="Footer Placeholder 4">
            <a:extLst>
              <a:ext uri="{FF2B5EF4-FFF2-40B4-BE49-F238E27FC236}">
                <a16:creationId xmlns:a16="http://schemas.microsoft.com/office/drawing/2014/main" id="{7E5635ED-607D-450C-861F-32AA52E132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4AB0D6-DEFC-4B14-B64F-E428BE4283FD}"/>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220090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D57CEE-35AA-41D7-84E3-767520000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6BFF12-D21F-4F5D-AD2F-4546543F99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6684D6-2987-4620-BF8D-594D4C0529AF}"/>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5" name="Footer Placeholder 4">
            <a:extLst>
              <a:ext uri="{FF2B5EF4-FFF2-40B4-BE49-F238E27FC236}">
                <a16:creationId xmlns:a16="http://schemas.microsoft.com/office/drawing/2014/main" id="{0F220411-C8DC-4CCF-9C21-30405F0FF7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8ED672-158C-4C48-94A2-19CC10D75BEC}"/>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10554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7E86D-6F18-4B4B-AFCE-6247A5A81D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E7884E-02F0-4529-8013-B31CF7604B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E2C6AB-4554-47A3-89D8-60485C09A694}"/>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5" name="Footer Placeholder 4">
            <a:extLst>
              <a:ext uri="{FF2B5EF4-FFF2-40B4-BE49-F238E27FC236}">
                <a16:creationId xmlns:a16="http://schemas.microsoft.com/office/drawing/2014/main" id="{24892FC9-E6EF-46DA-86DF-FABEF3DECC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6FC50D-3FDA-4573-B2B7-B7CAA4C136C6}"/>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267284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AF6E7-FD4F-4C6C-85D3-57FDAB21ED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5099FC-2145-449C-B847-E201190641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CFD4DD-B0B2-43A0-8D6B-D370618DAA85}"/>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5" name="Footer Placeholder 4">
            <a:extLst>
              <a:ext uri="{FF2B5EF4-FFF2-40B4-BE49-F238E27FC236}">
                <a16:creationId xmlns:a16="http://schemas.microsoft.com/office/drawing/2014/main" id="{9580BA78-4C78-46DC-AA30-75A93F7602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B2ADBE-46C3-4C8B-9B20-45442AF50DA3}"/>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1864878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D9280-E11D-4460-9631-1802790FCD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8C406C-8BBF-40BC-9132-BB01AA6097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20D80A-FFC8-4F49-AB65-67B03C2708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FF5B74-2655-4D13-B7EC-B16731724E0F}"/>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6" name="Footer Placeholder 5">
            <a:extLst>
              <a:ext uri="{FF2B5EF4-FFF2-40B4-BE49-F238E27FC236}">
                <a16:creationId xmlns:a16="http://schemas.microsoft.com/office/drawing/2014/main" id="{F2E0F292-3E37-4293-B666-9A99BA3912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5F094C-2A81-41F3-99DD-8A12F0B03D47}"/>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187559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AA8F7-E0B3-44B7-8E02-DE2CA3D967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B393F8-9DDE-45B6-A52D-359A4C4E94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573E3C-EE52-4C59-AE60-9280D12E7B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633D37-DE8A-4549-8960-F4C48ED57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42EA35-4CB8-4C1E-9376-421679565A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2895EF-AFB4-4760-93A9-03D12E9555CF}"/>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8" name="Footer Placeholder 7">
            <a:extLst>
              <a:ext uri="{FF2B5EF4-FFF2-40B4-BE49-F238E27FC236}">
                <a16:creationId xmlns:a16="http://schemas.microsoft.com/office/drawing/2014/main" id="{75C40BBD-8159-4039-81E6-193AF8FB41F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9CFE3B3-9A48-428F-A0BC-B30DB1FCAEF7}"/>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1375900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F1217-604B-4520-978B-5B2956CBE0D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71368CF-FC26-4C60-94AA-B377A916D3E5}"/>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4" name="Footer Placeholder 3">
            <a:extLst>
              <a:ext uri="{FF2B5EF4-FFF2-40B4-BE49-F238E27FC236}">
                <a16:creationId xmlns:a16="http://schemas.microsoft.com/office/drawing/2014/main" id="{0A352B19-978E-4C8E-BF7F-306F2EE139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E0F28E-63C9-45CF-9485-0B94FD5C6573}"/>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235753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95C7AD-30C8-4FF1-8D6D-5769184BAEFF}"/>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3" name="Footer Placeholder 2">
            <a:extLst>
              <a:ext uri="{FF2B5EF4-FFF2-40B4-BE49-F238E27FC236}">
                <a16:creationId xmlns:a16="http://schemas.microsoft.com/office/drawing/2014/main" id="{59E3F35A-BE30-442B-B4EB-6F7199C3539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33F979-1F40-4417-B39E-CE0E0CDEA74C}"/>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1855904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357B2-AB89-418A-8B29-AA3E4B9E23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6D8257-E8EA-48B8-8DD2-EAE441DE76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3FE52A-95C0-4A37-B956-794AB286C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93B80-CDBB-4C87-B4E5-3A47E966820D}"/>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6" name="Footer Placeholder 5">
            <a:extLst>
              <a:ext uri="{FF2B5EF4-FFF2-40B4-BE49-F238E27FC236}">
                <a16:creationId xmlns:a16="http://schemas.microsoft.com/office/drawing/2014/main" id="{3AE88393-2F0F-462F-8F83-D442D0011C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F6C9F9-6063-42B0-871E-6C8F86660219}"/>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100560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506-C42E-4399-8D79-F19368B8B1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B5356B4-017D-42A9-B4C7-7D269981E3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444AE-A7D1-46D8-A53F-564694D9C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7947A4-827B-4FF3-8754-DE78C9580D9C}"/>
              </a:ext>
            </a:extLst>
          </p:cNvPr>
          <p:cNvSpPr>
            <a:spLocks noGrp="1"/>
          </p:cNvSpPr>
          <p:nvPr>
            <p:ph type="dt" sz="half" idx="10"/>
          </p:nvPr>
        </p:nvSpPr>
        <p:spPr/>
        <p:txBody>
          <a:bodyPr/>
          <a:lstStyle/>
          <a:p>
            <a:fld id="{E8F780AC-6DE1-49BD-B8F1-ED452F2216E0}" type="datetimeFigureOut">
              <a:rPr lang="en-GB" smtClean="0"/>
              <a:pPr/>
              <a:t>17/01/2025</a:t>
            </a:fld>
            <a:endParaRPr lang="en-GB"/>
          </a:p>
        </p:txBody>
      </p:sp>
      <p:sp>
        <p:nvSpPr>
          <p:cNvPr id="6" name="Footer Placeholder 5">
            <a:extLst>
              <a:ext uri="{FF2B5EF4-FFF2-40B4-BE49-F238E27FC236}">
                <a16:creationId xmlns:a16="http://schemas.microsoft.com/office/drawing/2014/main" id="{76DB0FEC-C045-4138-8CCD-B93CAF3B70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C9D9D9-2183-47AA-B58D-DDF87A6BD99F}"/>
              </a:ext>
            </a:extLst>
          </p:cNvPr>
          <p:cNvSpPr>
            <a:spLocks noGrp="1"/>
          </p:cNvSpPr>
          <p:nvPr>
            <p:ph type="sldNum" sz="quarter" idx="12"/>
          </p:nvPr>
        </p:nvSpPr>
        <p:spPr/>
        <p:txBody>
          <a:bodyPr/>
          <a:lstStyle/>
          <a:p>
            <a:fld id="{8B419252-8BEC-4FE5-AFC0-7A3205A65ED4}" type="slidenum">
              <a:rPr lang="en-GB" smtClean="0"/>
              <a:pPr/>
              <a:t>‹#›</a:t>
            </a:fld>
            <a:endParaRPr lang="en-GB"/>
          </a:p>
        </p:txBody>
      </p:sp>
    </p:spTree>
    <p:extLst>
      <p:ext uri="{BB962C8B-B14F-4D97-AF65-F5344CB8AC3E}">
        <p14:creationId xmlns:p14="http://schemas.microsoft.com/office/powerpoint/2010/main" val="252857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721469-62DC-438D-8365-07DE6D0E0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CB1F29-A40B-4CD1-9392-7A86903D2B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B1E13B-98E1-4E46-B3DA-952F567D1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780AC-6DE1-49BD-B8F1-ED452F2216E0}" type="datetimeFigureOut">
              <a:rPr lang="en-GB" smtClean="0"/>
              <a:pPr/>
              <a:t>17/01/2025</a:t>
            </a:fld>
            <a:endParaRPr lang="en-GB"/>
          </a:p>
        </p:txBody>
      </p:sp>
      <p:sp>
        <p:nvSpPr>
          <p:cNvPr id="5" name="Footer Placeholder 4">
            <a:extLst>
              <a:ext uri="{FF2B5EF4-FFF2-40B4-BE49-F238E27FC236}">
                <a16:creationId xmlns:a16="http://schemas.microsoft.com/office/drawing/2014/main" id="{047983C3-CFF7-4EFB-80A2-C014E3287B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E024DF-CBBC-4F6D-A6AF-034814C29F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19252-8BEC-4FE5-AFC0-7A3205A65ED4}" type="slidenum">
              <a:rPr lang="en-GB" smtClean="0"/>
              <a:pPr/>
              <a:t>‹#›</a:t>
            </a:fld>
            <a:endParaRPr lang="en-GB"/>
          </a:p>
        </p:txBody>
      </p:sp>
    </p:spTree>
    <p:extLst>
      <p:ext uri="{BB962C8B-B14F-4D97-AF65-F5344CB8AC3E}">
        <p14:creationId xmlns:p14="http://schemas.microsoft.com/office/powerpoint/2010/main" val="1700737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C565C8E3-8E34-4968-8B49-68B4A6A2610E}"/>
              </a:ext>
            </a:extLst>
          </p:cNvPr>
          <p:cNvGraphicFramePr>
            <a:graphicFrameLocks noGrp="1"/>
          </p:cNvGraphicFramePr>
          <p:nvPr>
            <p:extLst>
              <p:ext uri="{D42A27DB-BD31-4B8C-83A1-F6EECF244321}">
                <p14:modId xmlns:p14="http://schemas.microsoft.com/office/powerpoint/2010/main" val="4200705511"/>
              </p:ext>
            </p:extLst>
          </p:nvPr>
        </p:nvGraphicFramePr>
        <p:xfrm>
          <a:off x="2343509" y="57509"/>
          <a:ext cx="9646330" cy="6995160"/>
        </p:xfrm>
        <a:graphic>
          <a:graphicData uri="http://schemas.openxmlformats.org/drawingml/2006/table">
            <a:tbl>
              <a:tblPr firstRow="1" bandRow="1">
                <a:tableStyleId>{5C22544A-7EE6-4342-B048-85BDC9FD1C3A}</a:tableStyleId>
              </a:tblPr>
              <a:tblGrid>
                <a:gridCol w="3393056">
                  <a:extLst>
                    <a:ext uri="{9D8B030D-6E8A-4147-A177-3AD203B41FA5}">
                      <a16:colId xmlns:a16="http://schemas.microsoft.com/office/drawing/2014/main" val="16932545"/>
                    </a:ext>
                  </a:extLst>
                </a:gridCol>
                <a:gridCol w="1940767">
                  <a:extLst>
                    <a:ext uri="{9D8B030D-6E8A-4147-A177-3AD203B41FA5}">
                      <a16:colId xmlns:a16="http://schemas.microsoft.com/office/drawing/2014/main" val="4120513798"/>
                    </a:ext>
                  </a:extLst>
                </a:gridCol>
                <a:gridCol w="2351314">
                  <a:extLst>
                    <a:ext uri="{9D8B030D-6E8A-4147-A177-3AD203B41FA5}">
                      <a16:colId xmlns:a16="http://schemas.microsoft.com/office/drawing/2014/main" val="3778527108"/>
                    </a:ext>
                  </a:extLst>
                </a:gridCol>
                <a:gridCol w="1961193">
                  <a:extLst>
                    <a:ext uri="{9D8B030D-6E8A-4147-A177-3AD203B41FA5}">
                      <a16:colId xmlns:a16="http://schemas.microsoft.com/office/drawing/2014/main" val="38492829"/>
                    </a:ext>
                  </a:extLst>
                </a:gridCol>
              </a:tblGrid>
              <a:tr h="295323">
                <a:tc gridSpan="4">
                  <a:txBody>
                    <a:bodyPr/>
                    <a:lstStyle/>
                    <a:p>
                      <a:pPr algn="ctr"/>
                      <a:r>
                        <a:rPr lang="en-GB" sz="1400" dirty="0">
                          <a:solidFill>
                            <a:schemeClr val="tx1"/>
                          </a:solidFill>
                          <a:latin typeface="Trebuchet MS"/>
                        </a:rPr>
                        <a:t>Year 2, Term 3: Come with us on a journey...</a:t>
                      </a:r>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43851251"/>
                  </a:ext>
                </a:extLst>
              </a:tr>
              <a:tr h="1462551">
                <a:tc>
                  <a:txBody>
                    <a:bodyPr/>
                    <a:lstStyle/>
                    <a:p>
                      <a:pPr marL="0" marR="0" indent="0" algn="l" rtl="0" eaLnBrk="1" fontAlgn="auto" latinLnBrk="0" hangingPunct="1">
                        <a:lnSpc>
                          <a:spcPct val="100000"/>
                        </a:lnSpc>
                        <a:spcBef>
                          <a:spcPts val="0"/>
                        </a:spcBef>
                        <a:spcAft>
                          <a:spcPts val="0"/>
                        </a:spcAft>
                        <a:buClrTx/>
                        <a:buSzTx/>
                        <a:buFontTx/>
                        <a:buNone/>
                      </a:pPr>
                      <a:r>
                        <a:rPr lang="en-GB" sz="800" b="1" dirty="0">
                          <a:latin typeface="+mn-lt"/>
                        </a:rPr>
                        <a:t>WRITING:</a:t>
                      </a:r>
                      <a:r>
                        <a:rPr lang="en-GB" sz="800" b="1" baseline="0" dirty="0">
                          <a:latin typeface="+mn-lt"/>
                        </a:rPr>
                        <a:t> </a:t>
                      </a:r>
                      <a:endParaRPr lang="en-US" sz="800" dirty="0">
                        <a:latin typeface="+mn-lt"/>
                      </a:endParaRPr>
                    </a:p>
                    <a:p>
                      <a:r>
                        <a:rPr lang="en-GB" sz="800" kern="1200" dirty="0">
                          <a:solidFill>
                            <a:schemeClr val="dk1"/>
                          </a:solidFill>
                          <a:effectLst/>
                          <a:latin typeface="+mn-lt"/>
                          <a:ea typeface="+mn-ea"/>
                          <a:cs typeface="+mn-cs"/>
                        </a:rPr>
                        <a:t>Narrative: Adventure/Journey Narrative</a:t>
                      </a:r>
                    </a:p>
                    <a:p>
                      <a:r>
                        <a:rPr lang="en-GB" sz="800" kern="1200" dirty="0">
                          <a:solidFill>
                            <a:schemeClr val="dk1"/>
                          </a:solidFill>
                          <a:effectLst/>
                          <a:latin typeface="+mn-lt"/>
                          <a:ea typeface="+mn-ea"/>
                          <a:cs typeface="+mn-cs"/>
                        </a:rPr>
                        <a:t>Text - Blown Away by Rob Biddulph, 3 weeks (linked to Geography)</a:t>
                      </a:r>
                    </a:p>
                    <a:p>
                      <a:r>
                        <a:rPr lang="en-GB" sz="800" kern="1200" dirty="0">
                          <a:solidFill>
                            <a:schemeClr val="dk1"/>
                          </a:solidFill>
                          <a:effectLst/>
                          <a:latin typeface="+mn-lt"/>
                          <a:ea typeface="+mn-ea"/>
                          <a:cs typeface="+mn-cs"/>
                        </a:rPr>
                        <a:t>Outcome: Own narrative based on Blown Away</a:t>
                      </a:r>
                    </a:p>
                    <a:p>
                      <a:pPr marL="0" marR="0" lvl="0" indent="0" algn="l">
                        <a:lnSpc>
                          <a:spcPct val="100000"/>
                        </a:lnSpc>
                        <a:spcBef>
                          <a:spcPts val="0"/>
                        </a:spcBef>
                        <a:spcAft>
                          <a:spcPts val="0"/>
                        </a:spcAft>
                        <a:buClrTx/>
                        <a:buSzTx/>
                        <a:buFontTx/>
                        <a:buNone/>
                      </a:pPr>
                      <a:endParaRPr lang="en-GB" sz="700" b="0">
                        <a:latin typeface="Calibri"/>
                      </a:endParaRPr>
                    </a:p>
                    <a:p>
                      <a:r>
                        <a:rPr lang="en-GB" sz="800" kern="1200" dirty="0">
                          <a:solidFill>
                            <a:schemeClr val="dk1"/>
                          </a:solidFill>
                          <a:effectLst/>
                          <a:latin typeface="+mn-lt"/>
                          <a:ea typeface="+mn-ea"/>
                          <a:cs typeface="+mn-cs"/>
                        </a:rPr>
                        <a:t>Description: based on narrative/character/setting</a:t>
                      </a:r>
                    </a:p>
                    <a:p>
                      <a:r>
                        <a:rPr lang="en-GB" sz="800" kern="1200" dirty="0">
                          <a:solidFill>
                            <a:schemeClr val="dk1"/>
                          </a:solidFill>
                          <a:effectLst/>
                          <a:latin typeface="+mn-lt"/>
                          <a:ea typeface="+mn-ea"/>
                          <a:cs typeface="+mn-cs"/>
                        </a:rPr>
                        <a:t>Text – GRRRRR! By Rob Biddulph</a:t>
                      </a:r>
                    </a:p>
                    <a:p>
                      <a:r>
                        <a:rPr lang="en-GB" sz="800" kern="1200" dirty="0">
                          <a:solidFill>
                            <a:schemeClr val="dk1"/>
                          </a:solidFill>
                          <a:effectLst/>
                          <a:latin typeface="+mn-lt"/>
                          <a:ea typeface="+mn-ea"/>
                          <a:cs typeface="+mn-cs"/>
                        </a:rPr>
                        <a:t>(2 weeks)</a:t>
                      </a:r>
                    </a:p>
                    <a:p>
                      <a:r>
                        <a:rPr lang="en-GB" sz="800" kern="1200" dirty="0">
                          <a:solidFill>
                            <a:schemeClr val="dk1"/>
                          </a:solidFill>
                          <a:effectLst/>
                          <a:latin typeface="+mn-lt"/>
                          <a:ea typeface="+mn-ea"/>
                          <a:cs typeface="+mn-cs"/>
                        </a:rPr>
                        <a:t>Outcome: Descriptive piece describing the main character</a:t>
                      </a:r>
                      <a:endParaRPr lang="en-GB" sz="100" b="0" dirty="0">
                        <a:latin typeface="Calibri"/>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latin typeface="Trebuchet MS"/>
                        </a:rPr>
                        <a:t>SPAG:</a:t>
                      </a:r>
                      <a:endParaRPr lang="en-GB" sz="800" dirty="0">
                        <a:latin typeface="Trebuchet MS"/>
                      </a:endParaRPr>
                    </a:p>
                    <a:p>
                      <a:r>
                        <a:rPr lang="en-GB" sz="800" dirty="0">
                          <a:latin typeface="Calibri"/>
                        </a:rPr>
                        <a:t>Contractions</a:t>
                      </a:r>
                      <a:endParaRPr lang="en-GB" sz="800" baseline="0" dirty="0">
                        <a:latin typeface="Calibri"/>
                      </a:endParaRPr>
                    </a:p>
                    <a:p>
                      <a:pPr lvl="0">
                        <a:buNone/>
                      </a:pPr>
                      <a:r>
                        <a:rPr lang="en-GB" sz="800" baseline="0" dirty="0">
                          <a:latin typeface="Calibri"/>
                        </a:rPr>
                        <a:t>Adding suffixes –</a:t>
                      </a:r>
                      <a:r>
                        <a:rPr lang="en-GB" sz="800" baseline="0" dirty="0" err="1">
                          <a:latin typeface="Calibri"/>
                        </a:rPr>
                        <a:t>ful</a:t>
                      </a:r>
                      <a:r>
                        <a:rPr lang="en-GB" sz="800" baseline="0" dirty="0">
                          <a:latin typeface="Calibri"/>
                        </a:rPr>
                        <a:t>  –less and –</a:t>
                      </a:r>
                      <a:r>
                        <a:rPr lang="en-GB" sz="800" baseline="0" dirty="0" err="1">
                          <a:latin typeface="Calibri"/>
                        </a:rPr>
                        <a:t>ly</a:t>
                      </a:r>
                      <a:endParaRPr lang="en-GB" sz="800" baseline="0" dirty="0">
                        <a:latin typeface="Calibri"/>
                      </a:endParaRPr>
                    </a:p>
                    <a:p>
                      <a:pPr lvl="0">
                        <a:buNone/>
                      </a:pPr>
                      <a:r>
                        <a:rPr lang="en-GB" sz="800" baseline="0" dirty="0">
                          <a:latin typeface="Calibri"/>
                        </a:rPr>
                        <a:t>Development of noun phrases</a:t>
                      </a:r>
                    </a:p>
                    <a:p>
                      <a:pPr lvl="0">
                        <a:buNone/>
                      </a:pPr>
                      <a:r>
                        <a:rPr lang="en-GB" sz="800" baseline="0" dirty="0">
                          <a:latin typeface="Calibri"/>
                        </a:rPr>
                        <a:t>Commas in lists</a:t>
                      </a:r>
                    </a:p>
                    <a:p>
                      <a:pPr lvl="0">
                        <a:buNone/>
                      </a:pPr>
                      <a:r>
                        <a:rPr lang="en-GB" sz="800" baseline="0" dirty="0">
                          <a:latin typeface="Calibri"/>
                        </a:rPr>
                        <a:t>Adverbs</a:t>
                      </a: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READING:</a:t>
                      </a:r>
                    </a:p>
                    <a:p>
                      <a:pPr lvl="0">
                        <a:buNone/>
                      </a:pPr>
                      <a:endParaRPr lang="en-GB" sz="800" b="1">
                        <a:latin typeface="Trebuchet MS"/>
                      </a:endParaRPr>
                    </a:p>
                    <a:p>
                      <a:pPr marL="0" marR="0" lvl="0" indent="0" algn="l">
                        <a:lnSpc>
                          <a:spcPct val="100000"/>
                        </a:lnSpc>
                        <a:spcBef>
                          <a:spcPts val="0"/>
                        </a:spcBef>
                        <a:spcAft>
                          <a:spcPts val="0"/>
                        </a:spcAft>
                        <a:buNone/>
                      </a:pPr>
                      <a:r>
                        <a:rPr lang="en-GB" sz="800" b="0" i="1" u="none" strike="noStrike" noProof="0" dirty="0">
                          <a:solidFill>
                            <a:srgbClr val="000000"/>
                          </a:solidFill>
                          <a:latin typeface="Trebuchet MS"/>
                        </a:rPr>
                        <a:t>Vlad and the Florence Nightingale Adventure by Kate Cunningham</a:t>
                      </a:r>
                      <a:endParaRPr lang="en-GB" dirty="0"/>
                    </a:p>
                    <a:p>
                      <a:pPr marL="0" marR="0" lvl="0" indent="0" algn="l">
                        <a:lnSpc>
                          <a:spcPct val="100000"/>
                        </a:lnSpc>
                        <a:spcBef>
                          <a:spcPts val="0"/>
                        </a:spcBef>
                        <a:spcAft>
                          <a:spcPts val="0"/>
                        </a:spcAft>
                        <a:buNone/>
                      </a:pPr>
                      <a:endParaRPr lang="en-GB" sz="800" b="0" i="1" u="none" strike="noStrike" noProof="0" dirty="0">
                        <a:solidFill>
                          <a:srgbClr val="000000"/>
                        </a:solidFill>
                        <a:latin typeface="Trebuchet MS"/>
                      </a:endParaRPr>
                    </a:p>
                    <a:p>
                      <a:pPr lvl="0">
                        <a:buNone/>
                      </a:pPr>
                      <a:r>
                        <a:rPr lang="en-GB" sz="800" i="1" dirty="0">
                          <a:latin typeface="Calibri"/>
                        </a:rPr>
                        <a:t>Dragon Poems</a:t>
                      </a:r>
                    </a:p>
                    <a:p>
                      <a:pPr marL="0" marR="0" lvl="0" indent="0" algn="l">
                        <a:lnSpc>
                          <a:spcPct val="100000"/>
                        </a:lnSpc>
                        <a:spcBef>
                          <a:spcPts val="0"/>
                        </a:spcBef>
                        <a:spcAft>
                          <a:spcPts val="0"/>
                        </a:spcAft>
                        <a:buNone/>
                      </a:pPr>
                      <a:endParaRPr lang="en-GB" sz="900" b="0" i="0" u="none" strike="noStrike" noProof="0">
                        <a:solidFill>
                          <a:srgbClr val="000000"/>
                        </a:solidFill>
                        <a:latin typeface="Trebuchet MS"/>
                      </a:endParaRPr>
                    </a:p>
                    <a:p>
                      <a:pPr marL="0" marR="0" lvl="0" indent="0" algn="l">
                        <a:lnSpc>
                          <a:spcPct val="100000"/>
                        </a:lnSpc>
                        <a:spcBef>
                          <a:spcPts val="0"/>
                        </a:spcBef>
                        <a:spcAft>
                          <a:spcPts val="0"/>
                        </a:spcAft>
                        <a:buNone/>
                      </a:pPr>
                      <a:r>
                        <a:rPr lang="en-GB" sz="900" b="0" i="1" u="none" strike="noStrike" noProof="0" dirty="0">
                          <a:solidFill>
                            <a:srgbClr val="000000"/>
                          </a:solidFill>
                          <a:latin typeface="Trebuchet MS"/>
                        </a:rPr>
                        <a:t>Class Novels: </a:t>
                      </a:r>
                      <a:endParaRPr lang="en-GB" dirty="0"/>
                    </a:p>
                    <a:p>
                      <a:pPr marL="0" marR="0" lvl="0" indent="0" algn="l">
                        <a:lnSpc>
                          <a:spcPct val="100000"/>
                        </a:lnSpc>
                        <a:spcBef>
                          <a:spcPts val="0"/>
                        </a:spcBef>
                        <a:spcAft>
                          <a:spcPts val="0"/>
                        </a:spcAft>
                        <a:buNone/>
                      </a:pPr>
                      <a:r>
                        <a:rPr lang="en-GB" sz="900" b="0" i="1" u="none" strike="noStrike" noProof="0" dirty="0">
                          <a:solidFill>
                            <a:srgbClr val="000000"/>
                          </a:solidFill>
                          <a:latin typeface="Trebuchet MS"/>
                        </a:rPr>
                        <a:t>Ellie and the Cat by Malorie Blackman</a:t>
                      </a:r>
                    </a:p>
                    <a:p>
                      <a:pPr marL="0" marR="0" lvl="0" indent="0" algn="l">
                        <a:lnSpc>
                          <a:spcPct val="100000"/>
                        </a:lnSpc>
                        <a:spcBef>
                          <a:spcPts val="0"/>
                        </a:spcBef>
                        <a:spcAft>
                          <a:spcPts val="0"/>
                        </a:spcAft>
                        <a:buNone/>
                      </a:pPr>
                      <a:endParaRPr lang="en-GB" sz="900" b="0" i="1" u="none" strike="noStrike" noProof="0">
                        <a:solidFill>
                          <a:srgbClr val="000000"/>
                        </a:solidFill>
                        <a:latin typeface="Trebuchet MS"/>
                      </a:endParaRPr>
                    </a:p>
                    <a:p>
                      <a:pPr marL="0" marR="0" lvl="0" indent="0" algn="l">
                        <a:lnSpc>
                          <a:spcPct val="100000"/>
                        </a:lnSpc>
                        <a:spcBef>
                          <a:spcPts val="0"/>
                        </a:spcBef>
                        <a:spcAft>
                          <a:spcPts val="0"/>
                        </a:spcAft>
                        <a:buNone/>
                      </a:pPr>
                      <a:r>
                        <a:rPr lang="en-GB" sz="900" b="0" i="1" u="none" strike="noStrike" noProof="0" dirty="0">
                          <a:solidFill>
                            <a:srgbClr val="000000"/>
                          </a:solidFill>
                          <a:latin typeface="Trebuchet MS"/>
                        </a:rPr>
                        <a:t>Clarice Bean - Utterly Me by Lauren Child</a:t>
                      </a: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latin typeface="Trebuchet MS"/>
                        </a:rPr>
                        <a:t>MATHS:</a:t>
                      </a:r>
                      <a:endParaRPr lang="en-GB" sz="800" dirty="0">
                        <a:latin typeface="Trebuchet MS"/>
                      </a:endParaRPr>
                    </a:p>
                    <a:p>
                      <a:r>
                        <a:rPr lang="en-GB" sz="800" dirty="0">
                          <a:latin typeface="Calibri"/>
                        </a:rPr>
                        <a:t>Multiplication and division, length</a:t>
                      </a:r>
                    </a:p>
                    <a:p>
                      <a:pPr lvl="0">
                        <a:buNone/>
                      </a:pPr>
                      <a:r>
                        <a:rPr lang="en-GB" sz="800" dirty="0">
                          <a:latin typeface="Calibri"/>
                        </a:rPr>
                        <a:t>Mass</a:t>
                      </a: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3303983572"/>
                  </a:ext>
                </a:extLst>
              </a:tr>
              <a:tr h="1912576">
                <a:tc>
                  <a:txBody>
                    <a:bodyPr/>
                    <a:lstStyle/>
                    <a:p>
                      <a:r>
                        <a:rPr lang="en-GB" sz="800" b="1" dirty="0">
                          <a:latin typeface="Trebuchet MS"/>
                        </a:rPr>
                        <a:t>SCIENCE: Animals including Humans</a:t>
                      </a:r>
                      <a:endParaRPr lang="en-US" sz="2000" dirty="0"/>
                    </a:p>
                    <a:p>
                      <a:pPr marL="0" marR="0" lvl="0" indent="0" algn="l" rtl="0" eaLnBrk="1" fontAlgn="auto" latinLnBrk="0" hangingPunct="1">
                        <a:lnSpc>
                          <a:spcPct val="100000"/>
                        </a:lnSpc>
                        <a:spcBef>
                          <a:spcPts val="0"/>
                        </a:spcBef>
                        <a:spcAft>
                          <a:spcPts val="0"/>
                        </a:spcAft>
                        <a:buClrTx/>
                        <a:buSzTx/>
                        <a:buFontTx/>
                        <a:buNone/>
                      </a:pPr>
                      <a:r>
                        <a:rPr lang="en-GB" sz="800" b="0" i="0" u="none" strike="noStrike" noProof="0" dirty="0"/>
                        <a:t>Can I understand the basic stages in a life cycle for animals including humans? </a:t>
                      </a:r>
                      <a:endParaRPr lang="en-GB" sz="800" dirty="0"/>
                    </a:p>
                    <a:p>
                      <a:pPr lvl="0" algn="l">
                        <a:lnSpc>
                          <a:spcPct val="100000"/>
                        </a:lnSpc>
                        <a:spcBef>
                          <a:spcPts val="0"/>
                        </a:spcBef>
                        <a:spcAft>
                          <a:spcPts val="0"/>
                        </a:spcAft>
                        <a:buClrTx/>
                        <a:buSzTx/>
                        <a:buFontTx/>
                        <a:buNone/>
                      </a:pPr>
                      <a:r>
                        <a:rPr lang="en-GB" sz="800" b="0" i="0" u="none" strike="noStrike" noProof="0" dirty="0"/>
                        <a:t>Can I explain what animals and humans need to survive? </a:t>
                      </a:r>
                      <a:endParaRPr lang="en-GB" sz="800" dirty="0"/>
                    </a:p>
                    <a:p>
                      <a:pPr lvl="0" algn="l">
                        <a:lnSpc>
                          <a:spcPct val="100000"/>
                        </a:lnSpc>
                        <a:spcBef>
                          <a:spcPts val="0"/>
                        </a:spcBef>
                        <a:spcAft>
                          <a:spcPts val="0"/>
                        </a:spcAft>
                        <a:buClrTx/>
                        <a:buSzTx/>
                        <a:buFontTx/>
                        <a:buNone/>
                      </a:pPr>
                      <a:r>
                        <a:rPr lang="en-GB" sz="800" b="0" i="0" u="none" strike="noStrike" noProof="0" dirty="0"/>
                        <a:t>Can I explain exercise, a balanced diet and good hygiene are important for humans? </a:t>
                      </a:r>
                      <a:endParaRPr lang="en-GB" sz="800" dirty="0"/>
                    </a:p>
                    <a:p>
                      <a:pPr marL="0" marR="0" indent="0" algn="l" rtl="0" eaLnBrk="1" fontAlgn="auto" latinLnBrk="0" hangingPunct="1">
                        <a:lnSpc>
                          <a:spcPct val="100000"/>
                        </a:lnSpc>
                        <a:spcBef>
                          <a:spcPts val="0"/>
                        </a:spcBef>
                        <a:spcAft>
                          <a:spcPts val="0"/>
                        </a:spcAft>
                        <a:buClrTx/>
                        <a:buSzTx/>
                        <a:buFontTx/>
                        <a:buNone/>
                      </a:pPr>
                      <a:r>
                        <a:rPr lang="en-GB" sz="800" b="0" i="0" u="none" strike="noStrike" noProof="0" dirty="0"/>
                        <a:t>Can I suggest my own questions for investigation?</a:t>
                      </a: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COMPUTING: Programming A – robot algorithms</a:t>
                      </a:r>
                    </a:p>
                    <a:p>
                      <a:pPr lvl="0" algn="l">
                        <a:lnSpc>
                          <a:spcPct val="100000"/>
                        </a:lnSpc>
                        <a:spcBef>
                          <a:spcPts val="0"/>
                        </a:spcBef>
                        <a:spcAft>
                          <a:spcPts val="0"/>
                        </a:spcAft>
                        <a:buNone/>
                      </a:pPr>
                      <a:r>
                        <a:rPr lang="en-GB" sz="800" b="0" i="0" u="none" strike="noStrike" noProof="0" dirty="0">
                          <a:latin typeface="Calibri"/>
                        </a:rPr>
                        <a:t>Can I create a program?</a:t>
                      </a:r>
                      <a:endParaRPr lang="en-GB" sz="2000" dirty="0"/>
                    </a:p>
                    <a:p>
                      <a:pPr lvl="0" algn="l">
                        <a:lnSpc>
                          <a:spcPct val="100000"/>
                        </a:lnSpc>
                        <a:spcBef>
                          <a:spcPts val="0"/>
                        </a:spcBef>
                        <a:spcAft>
                          <a:spcPts val="0"/>
                        </a:spcAft>
                        <a:buNone/>
                      </a:pPr>
                      <a:r>
                        <a:rPr lang="en-GB" sz="800" b="0" i="0" u="none" strike="noStrike" noProof="0" dirty="0">
                          <a:latin typeface="Calibri"/>
                        </a:rPr>
                        <a:t>Can I trace a sequence to make a prediction?</a:t>
                      </a:r>
                      <a:endParaRPr lang="en-GB" sz="2000" dirty="0">
                        <a:latin typeface="Calibri"/>
                      </a:endParaRPr>
                    </a:p>
                    <a:p>
                      <a:pPr lvl="0" algn="l">
                        <a:lnSpc>
                          <a:spcPct val="100000"/>
                        </a:lnSpc>
                        <a:spcBef>
                          <a:spcPts val="0"/>
                        </a:spcBef>
                        <a:spcAft>
                          <a:spcPts val="0"/>
                        </a:spcAft>
                        <a:buNone/>
                      </a:pPr>
                      <a:r>
                        <a:rPr lang="en-GB" sz="800" b="0" i="0" u="none" strike="noStrike" noProof="0" dirty="0">
                          <a:latin typeface="Calibri"/>
                        </a:rPr>
                        <a:t>Can I run a program on a device?</a:t>
                      </a:r>
                      <a:endParaRPr lang="en-GB" sz="2000" dirty="0"/>
                    </a:p>
                    <a:p>
                      <a:pPr lvl="0">
                        <a:buNone/>
                      </a:pPr>
                      <a:r>
                        <a:rPr lang="en-GB" sz="800" b="0" i="0" u="none" strike="noStrike" noProof="0" dirty="0">
                          <a:latin typeface="Calibri"/>
                        </a:rPr>
                        <a:t>Can I test a prediction by running the sequence?</a:t>
                      </a:r>
                      <a:endParaRPr lang="en-GB" sz="2000" dirty="0"/>
                    </a:p>
                    <a:p>
                      <a:pPr lvl="0">
                        <a:buNone/>
                      </a:pPr>
                      <a:r>
                        <a:rPr lang="en-GB" sz="800" b="0" i="0" u="none" strike="noStrike" noProof="0" dirty="0">
                          <a:latin typeface="Calibri"/>
                        </a:rPr>
                        <a:t>Can I debug a program that I have written?</a:t>
                      </a:r>
                      <a:endParaRPr lang="en-GB" sz="2000"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latin typeface="Trebuchet MS"/>
                        </a:rPr>
                        <a:t>GEOGRAPHY:</a:t>
                      </a:r>
                    </a:p>
                    <a:p>
                      <a:pPr lvl="0">
                        <a:buNone/>
                      </a:pPr>
                      <a:r>
                        <a:rPr lang="en-GB" sz="800" b="0" i="0" u="none" strike="noStrike" kern="1200" noProof="0" dirty="0">
                          <a:effectLst/>
                        </a:rPr>
                        <a:t>Can I identify the 7 continents of the world? </a:t>
                      </a:r>
                      <a:endParaRPr lang="en-GB" sz="800" dirty="0"/>
                    </a:p>
                    <a:p>
                      <a:pPr lvl="0">
                        <a:buNone/>
                      </a:pPr>
                      <a:r>
                        <a:rPr lang="en-GB" sz="800" b="0" i="0" u="none" strike="noStrike" kern="1200" noProof="0" dirty="0">
                          <a:effectLst/>
                          <a:latin typeface="Calibri"/>
                        </a:rPr>
                        <a:t>Can I name and identify the world’s 5 oceans? </a:t>
                      </a:r>
                      <a:endParaRPr lang="en-GB" sz="800" dirty="0"/>
                    </a:p>
                    <a:p>
                      <a:pPr lvl="0" algn="l">
                        <a:lnSpc>
                          <a:spcPct val="100000"/>
                        </a:lnSpc>
                        <a:spcBef>
                          <a:spcPts val="0"/>
                        </a:spcBef>
                        <a:spcAft>
                          <a:spcPts val="0"/>
                        </a:spcAft>
                        <a:buNone/>
                      </a:pPr>
                      <a:r>
                        <a:rPr lang="en-GB" sz="800" b="0" i="0" u="none" strike="noStrike" noProof="0" dirty="0">
                          <a:effectLst/>
                        </a:rPr>
                        <a:t>Can I use basic geographical vocabulary to identify some physical features of a non-European country. E.g. beach, island, coast, forest, hill, mountain, ocean, valley? </a:t>
                      </a:r>
                      <a:endParaRPr lang="en-GB" sz="800" dirty="0"/>
                    </a:p>
                    <a:p>
                      <a:pPr lvl="0" algn="l">
                        <a:lnSpc>
                          <a:spcPct val="100000"/>
                        </a:lnSpc>
                        <a:spcBef>
                          <a:spcPts val="0"/>
                        </a:spcBef>
                        <a:spcAft>
                          <a:spcPts val="0"/>
                        </a:spcAft>
                        <a:buNone/>
                      </a:pPr>
                      <a:r>
                        <a:rPr lang="en-GB" sz="800" b="0" i="0" u="none" strike="noStrike" noProof="0" dirty="0">
                          <a:effectLst/>
                        </a:rPr>
                        <a:t>Can I recognise the location of hot and cold areas of the world in relation to the Equator and the North and South Poles?</a:t>
                      </a:r>
                      <a:endParaRPr lang="en-GB" sz="800" dirty="0"/>
                    </a:p>
                    <a:p>
                      <a:pPr marL="0" marR="0" lvl="0" indent="0" algn="l">
                        <a:lnSpc>
                          <a:spcPct val="100000"/>
                        </a:lnSpc>
                        <a:spcBef>
                          <a:spcPts val="0"/>
                        </a:spcBef>
                        <a:spcAft>
                          <a:spcPts val="0"/>
                        </a:spcAft>
                        <a:buNone/>
                      </a:pPr>
                      <a:r>
                        <a:rPr lang="en-GB" sz="800" b="0" i="0" u="none" strike="noStrike" noProof="0" dirty="0">
                          <a:effectLst/>
                        </a:rPr>
                        <a:t>Can I recall and categorise some of the key human and physical features of hot and cold places? </a:t>
                      </a:r>
                      <a:endParaRPr lang="en-GB" sz="800" dirty="0"/>
                    </a:p>
                    <a:p>
                      <a:pPr marL="0" marR="0" lvl="0" indent="0" algn="l">
                        <a:lnSpc>
                          <a:spcPct val="100000"/>
                        </a:lnSpc>
                        <a:spcBef>
                          <a:spcPts val="0"/>
                        </a:spcBef>
                        <a:spcAft>
                          <a:spcPts val="0"/>
                        </a:spcAft>
                        <a:buNone/>
                      </a:pPr>
                      <a:r>
                        <a:rPr lang="en-GB" sz="800" b="0" i="0" u="none" strike="noStrike" kern="1200" noProof="0" dirty="0">
                          <a:effectLst/>
                        </a:rPr>
                        <a:t>Can I compare how jobs in the town/city where I live may be different to jobs in somewhere different? </a:t>
                      </a:r>
                      <a:endParaRPr lang="en-GB" sz="800"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MUSIC: </a:t>
                      </a:r>
                    </a:p>
                    <a:p>
                      <a:pPr marL="0" lvl="0" indent="0" algn="l">
                        <a:lnSpc>
                          <a:spcPct val="100000"/>
                        </a:lnSpc>
                        <a:buNone/>
                      </a:pPr>
                      <a:endParaRPr lang="en-GB" sz="800" b="0" i="0" u="none" strike="noStrike" kern="1200" baseline="0" noProof="0">
                        <a:solidFill>
                          <a:srgbClr val="000000"/>
                        </a:solidFill>
                        <a:effectLst/>
                        <a:latin typeface="Trebuchet MS"/>
                      </a:endParaRPr>
                    </a:p>
                    <a:p>
                      <a:pPr marL="0" lvl="0" indent="0" algn="l">
                        <a:lnSpc>
                          <a:spcPct val="100000"/>
                        </a:lnSpc>
                        <a:buNone/>
                      </a:pPr>
                      <a:r>
                        <a:rPr lang="en-GB" sz="800" b="0" i="0" u="none" strike="noStrike" kern="1200" baseline="0" noProof="0" dirty="0">
                          <a:solidFill>
                            <a:srgbClr val="000000"/>
                          </a:solidFill>
                          <a:effectLst/>
                          <a:latin typeface="Trebuchet MS"/>
                        </a:rPr>
                        <a:t>Can I play simple rhythmic patterns (ostinato) using body percussion and classroom instruments? </a:t>
                      </a:r>
                    </a:p>
                    <a:p>
                      <a:pPr lvl="0">
                        <a:buNone/>
                      </a:pPr>
                      <a:endParaRPr lang="en-GB" sz="800" kern="1200">
                        <a:solidFill>
                          <a:schemeClr val="dk1"/>
                        </a:solidFill>
                        <a:effectLst/>
                        <a:latin typeface="Trebuchet MS"/>
                        <a:ea typeface="+mn-ea"/>
                        <a:cs typeface="+mn-cs"/>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788889272"/>
                  </a:ext>
                </a:extLst>
              </a:tr>
              <a:tr h="1153170">
                <a:tc rowSpan="2">
                  <a:txBody>
                    <a:bodyPr/>
                    <a:lstStyle/>
                    <a:p>
                      <a:pPr lvl="0" algn="l">
                        <a:lnSpc>
                          <a:spcPct val="100000"/>
                        </a:lnSpc>
                        <a:spcBef>
                          <a:spcPts val="0"/>
                        </a:spcBef>
                        <a:spcAft>
                          <a:spcPts val="0"/>
                        </a:spcAft>
                        <a:buNone/>
                      </a:pPr>
                      <a:r>
                        <a:rPr lang="en-GB" sz="800" b="1" i="0" u="none" strike="noStrike" noProof="0" dirty="0"/>
                        <a:t>REAL PE UNIT 2  (Move More Coach)</a:t>
                      </a:r>
                      <a:endParaRPr lang="en-US" sz="800" b="1" dirty="0"/>
                    </a:p>
                    <a:p>
                      <a:pPr lvl="0" algn="l">
                        <a:lnSpc>
                          <a:spcPct val="100000"/>
                        </a:lnSpc>
                        <a:spcBef>
                          <a:spcPts val="0"/>
                        </a:spcBef>
                        <a:spcAft>
                          <a:spcPts val="0"/>
                        </a:spcAft>
                        <a:buNone/>
                      </a:pPr>
                      <a:r>
                        <a:rPr lang="en-GB" sz="800" b="1" i="0" u="sng" strike="noStrike" noProof="0" dirty="0">
                          <a:latin typeface="+mn-lt"/>
                        </a:rPr>
                        <a:t>Social</a:t>
                      </a:r>
                      <a:r>
                        <a:rPr lang="en-GB" sz="800" b="0" i="0" u="none" strike="noStrike" noProof="0" dirty="0">
                          <a:latin typeface="+mn-lt"/>
                        </a:rPr>
                        <a:t> </a:t>
                      </a:r>
                      <a:endParaRPr lang="en-GB" sz="800" b="0" i="0" u="none" strike="noStrike" noProof="0" dirty="0"/>
                    </a:p>
                    <a:p>
                      <a:pPr lvl="0" algn="l">
                        <a:lnSpc>
                          <a:spcPct val="100000"/>
                        </a:lnSpc>
                        <a:spcBef>
                          <a:spcPts val="0"/>
                        </a:spcBef>
                        <a:spcAft>
                          <a:spcPts val="0"/>
                        </a:spcAft>
                        <a:buNone/>
                      </a:pPr>
                      <a:r>
                        <a:rPr lang="en-GB" sz="800" b="0" i="0" u="none" strike="noStrike" noProof="0" dirty="0">
                          <a:latin typeface="+mn-lt"/>
                        </a:rPr>
                        <a:t>Can I help praise and encourage others in their learning? </a:t>
                      </a:r>
                      <a:endParaRPr lang="en-GB" sz="800" b="0" i="0" u="none" strike="noStrike" noProof="0" dirty="0"/>
                    </a:p>
                    <a:p>
                      <a:pPr lvl="0" algn="l">
                        <a:lnSpc>
                          <a:spcPct val="100000"/>
                        </a:lnSpc>
                        <a:spcBef>
                          <a:spcPts val="0"/>
                        </a:spcBef>
                        <a:spcAft>
                          <a:spcPts val="0"/>
                        </a:spcAft>
                        <a:buNone/>
                      </a:pPr>
                      <a:r>
                        <a:rPr lang="en-GB" sz="800" b="1" i="1" u="none" strike="noStrike" noProof="0" dirty="0"/>
                        <a:t>Dynamic Balance: Jumping &amp; Landing</a:t>
                      </a:r>
                      <a:r>
                        <a:rPr lang="en-GB" sz="800" b="0" i="0" u="none" strike="noStrike" noProof="0" dirty="0"/>
                        <a:t> </a:t>
                      </a:r>
                    </a:p>
                    <a:p>
                      <a:pPr lvl="0" algn="l">
                        <a:lnSpc>
                          <a:spcPct val="100000"/>
                        </a:lnSpc>
                        <a:spcBef>
                          <a:spcPts val="0"/>
                        </a:spcBef>
                        <a:spcAft>
                          <a:spcPts val="0"/>
                        </a:spcAft>
                        <a:buNone/>
                      </a:pPr>
                      <a:r>
                        <a:rPr lang="en-GB" sz="800" b="0" i="0" u="none" strike="noStrike" noProof="0" dirty="0"/>
                        <a:t>Can I jump from 2 feet to 2 feet with quarter turn in both directions?</a:t>
                      </a:r>
                    </a:p>
                    <a:p>
                      <a:pPr marL="0" lvl="0" indent="0" algn="l">
                        <a:lnSpc>
                          <a:spcPct val="100000"/>
                        </a:lnSpc>
                        <a:spcBef>
                          <a:spcPts val="0"/>
                        </a:spcBef>
                        <a:spcAft>
                          <a:spcPts val="0"/>
                        </a:spcAft>
                        <a:buClr>
                          <a:srgbClr val="000000"/>
                        </a:buClr>
                        <a:buNone/>
                      </a:pPr>
                      <a:r>
                        <a:rPr lang="en-GB" sz="800" b="0" i="0" u="none" strike="noStrike" noProof="0" dirty="0"/>
                        <a:t>Can I stand on a line and jump from 2 feet to 1 foot and freeze on landing (on either foot)?</a:t>
                      </a:r>
                    </a:p>
                    <a:p>
                      <a:pPr marL="0" lvl="0" indent="0" algn="l">
                        <a:lnSpc>
                          <a:spcPct val="100000"/>
                        </a:lnSpc>
                        <a:spcBef>
                          <a:spcPts val="0"/>
                        </a:spcBef>
                        <a:spcAft>
                          <a:spcPts val="0"/>
                        </a:spcAft>
                        <a:buClr>
                          <a:srgbClr val="000000"/>
                        </a:buClr>
                        <a:buNone/>
                      </a:pPr>
                      <a:r>
                        <a:rPr lang="en-GB" sz="800" b="1" i="1" u="none" strike="noStrike" noProof="0" dirty="0">
                          <a:latin typeface="+mn-lt"/>
                        </a:rPr>
                        <a:t>Static Balance: Seated</a:t>
                      </a:r>
                      <a:r>
                        <a:rPr lang="en-GB" sz="800" b="0" i="0" u="none" strike="noStrike" noProof="0" dirty="0">
                          <a:latin typeface="+mn-lt"/>
                        </a:rPr>
                        <a:t> </a:t>
                      </a:r>
                      <a:endParaRPr lang="en-GB" sz="800" b="0" i="0" u="none" strike="noStrike" noProof="0" dirty="0"/>
                    </a:p>
                    <a:p>
                      <a:pPr marL="0" lvl="0" indent="0" algn="l">
                        <a:lnSpc>
                          <a:spcPct val="100000"/>
                        </a:lnSpc>
                        <a:spcBef>
                          <a:spcPts val="0"/>
                        </a:spcBef>
                        <a:spcAft>
                          <a:spcPts val="0"/>
                        </a:spcAft>
                        <a:buClr>
                          <a:srgbClr val="000000"/>
                        </a:buClr>
                        <a:buNone/>
                      </a:pPr>
                      <a:r>
                        <a:rPr lang="en-GB" sz="800" b="0" i="0" u="none" strike="noStrike" noProof="0" dirty="0">
                          <a:latin typeface="+mn-lt"/>
                        </a:rPr>
                        <a:t>Can I pick up a cone from one side, swap hands and place it on the other side?</a:t>
                      </a:r>
                      <a:endParaRPr lang="en-GB" sz="800" b="0" i="0" u="none" strike="noStrike" noProof="0" dirty="0"/>
                    </a:p>
                    <a:p>
                      <a:pPr marL="0" lvl="0" indent="0" algn="l">
                        <a:lnSpc>
                          <a:spcPct val="100000"/>
                        </a:lnSpc>
                        <a:spcBef>
                          <a:spcPts val="0"/>
                        </a:spcBef>
                        <a:spcAft>
                          <a:spcPts val="0"/>
                        </a:spcAft>
                        <a:buClr>
                          <a:srgbClr val="000000"/>
                        </a:buClr>
                        <a:buNone/>
                      </a:pPr>
                      <a:r>
                        <a:rPr lang="en-GB" sz="800" b="0" i="0" u="none" strike="noStrike" noProof="0" dirty="0">
                          <a:latin typeface="+mn-lt"/>
                        </a:rPr>
                        <a:t>Can I return the cone to the opposite side?</a:t>
                      </a:r>
                      <a:endParaRPr lang="en-GB" sz="800" b="0" i="0" u="none" strike="noStrike" noProof="0"/>
                    </a:p>
                    <a:p>
                      <a:pPr marL="0" marR="0" lvl="0" indent="0" algn="l">
                        <a:lnSpc>
                          <a:spcPct val="100000"/>
                        </a:lnSpc>
                        <a:spcBef>
                          <a:spcPts val="0"/>
                        </a:spcBef>
                        <a:spcAft>
                          <a:spcPts val="0"/>
                        </a:spcAft>
                        <a:buNone/>
                      </a:pPr>
                      <a:endParaRPr lang="en-GB" sz="800" b="0" i="0" u="none" strike="noStrike" noProof="0" dirty="0"/>
                    </a:p>
                    <a:p>
                      <a:pPr marL="0" marR="0" lvl="0" indent="0" algn="l">
                        <a:lnSpc>
                          <a:spcPct val="100000"/>
                        </a:lnSpc>
                        <a:spcBef>
                          <a:spcPts val="0"/>
                        </a:spcBef>
                        <a:spcAft>
                          <a:spcPts val="0"/>
                        </a:spcAft>
                        <a:buNone/>
                      </a:pPr>
                      <a:r>
                        <a:rPr lang="en-GB" sz="800" b="1" i="0" u="none" strike="noStrike" noProof="0" dirty="0">
                          <a:solidFill>
                            <a:srgbClr val="000000"/>
                          </a:solidFill>
                          <a:latin typeface="Trebuchet MS"/>
                        </a:rPr>
                        <a:t>P.E: Real PE Unit 1</a:t>
                      </a:r>
                      <a:endParaRPr lang="en-US" sz="800" b="0" i="0" u="none" strike="noStrike" noProof="0" dirty="0">
                        <a:solidFill>
                          <a:srgbClr val="000000"/>
                        </a:solidFill>
                        <a:latin typeface="Trebuchet MS"/>
                      </a:endParaRPr>
                    </a:p>
                    <a:p>
                      <a:pPr lvl="0" algn="l">
                        <a:lnSpc>
                          <a:spcPct val="100000"/>
                        </a:lnSpc>
                        <a:spcBef>
                          <a:spcPts val="0"/>
                        </a:spcBef>
                        <a:spcAft>
                          <a:spcPts val="0"/>
                        </a:spcAft>
                        <a:buNone/>
                      </a:pPr>
                      <a:r>
                        <a:rPr lang="en-GB" sz="800" b="1" i="0" u="sng" strike="noStrike" noProof="0" dirty="0">
                          <a:solidFill>
                            <a:srgbClr val="000000"/>
                          </a:solidFill>
                          <a:latin typeface="Calibri"/>
                        </a:rPr>
                        <a:t>Personal</a:t>
                      </a:r>
                      <a:r>
                        <a:rPr lang="en-GB" sz="800" b="0" i="0" u="none" strike="noStrike" noProof="0" dirty="0">
                          <a:solidFill>
                            <a:srgbClr val="000000"/>
                          </a:solidFill>
                          <a:latin typeface="Calibri"/>
                        </a:rPr>
                        <a:t> </a:t>
                      </a:r>
                      <a:endParaRPr lang="en-US" sz="800" b="0" i="0" u="none" strike="noStrike" noProof="0" dirty="0">
                        <a:solidFill>
                          <a:srgbClr val="000000"/>
                        </a:solidFill>
                        <a:latin typeface="Calibri"/>
                      </a:endParaRPr>
                    </a:p>
                    <a:p>
                      <a:pPr marL="0" marR="0" lvl="0" indent="0" algn="l">
                        <a:lnSpc>
                          <a:spcPct val="100000"/>
                        </a:lnSpc>
                        <a:spcBef>
                          <a:spcPts val="0"/>
                        </a:spcBef>
                        <a:spcAft>
                          <a:spcPts val="0"/>
                        </a:spcAft>
                        <a:buNone/>
                      </a:pPr>
                      <a:r>
                        <a:rPr lang="en-GB" sz="800" b="0" i="0" u="none" strike="noStrike" noProof="0" dirty="0">
                          <a:solidFill>
                            <a:srgbClr val="000000"/>
                          </a:solidFill>
                          <a:latin typeface="Calibri"/>
                        </a:rPr>
                        <a:t>Can I try several times and if at first, I don’t succeed I ask for help when appropriate? </a:t>
                      </a:r>
                      <a:endParaRPr lang="en-US" sz="800" b="0" i="0" u="none" strike="noStrike" noProof="0">
                        <a:solidFill>
                          <a:srgbClr val="000000"/>
                        </a:solidFill>
                        <a:latin typeface="Calibri"/>
                      </a:endParaRPr>
                    </a:p>
                    <a:p>
                      <a:pPr lvl="0" algn="l">
                        <a:lnSpc>
                          <a:spcPct val="100000"/>
                        </a:lnSpc>
                        <a:spcBef>
                          <a:spcPts val="0"/>
                        </a:spcBef>
                        <a:spcAft>
                          <a:spcPts val="0"/>
                        </a:spcAft>
                        <a:buNone/>
                      </a:pPr>
                      <a:r>
                        <a:rPr lang="en-GB" sz="800" b="1" i="1" u="none" strike="noStrike" noProof="0" dirty="0">
                          <a:solidFill>
                            <a:srgbClr val="000000"/>
                          </a:solidFill>
                          <a:latin typeface="Calibri"/>
                        </a:rPr>
                        <a:t>Coordination: Footwork</a:t>
                      </a:r>
                      <a:r>
                        <a:rPr lang="en-GB" sz="800" b="0" i="0" u="none" strike="noStrike" noProof="0" dirty="0">
                          <a:solidFill>
                            <a:srgbClr val="000000"/>
                          </a:solidFill>
                          <a:latin typeface="Calibri"/>
                        </a:rPr>
                        <a:t> </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Can I combine side-steps with 180° front pivots off either foot?</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Can I combine side-steps with 180° reverse pivots off either foot? </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Can I skip with knee and opposite elbow at 90° angle?</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Can I hopscotch forwards and backwards, hopping on the same leg (right and left)?</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1" i="1" u="none" strike="noStrike" noProof="0" dirty="0">
                          <a:solidFill>
                            <a:srgbClr val="000000"/>
                          </a:solidFill>
                          <a:latin typeface="Calibri"/>
                        </a:rPr>
                        <a:t>Static Balance – one leg</a:t>
                      </a:r>
                      <a:r>
                        <a:rPr lang="en-GB" sz="800" b="0" i="0" u="none" strike="noStrike" noProof="0" dirty="0">
                          <a:solidFill>
                            <a:srgbClr val="000000"/>
                          </a:solidFill>
                          <a:latin typeface="Calibri"/>
                        </a:rPr>
                        <a:t> </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On both legs: </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Can I stand still for 30 seconds? </a:t>
                      </a:r>
                      <a:endParaRPr lang="en-US" sz="800" b="0" i="0" u="none" strike="noStrike" noProof="0" dirty="0">
                        <a:solidFill>
                          <a:srgbClr val="000000"/>
                        </a:solidFill>
                        <a:latin typeface="Calibri"/>
                      </a:endParaRPr>
                    </a:p>
                    <a:p>
                      <a:pPr marL="0" lvl="0" indent="0" algn="l">
                        <a:lnSpc>
                          <a:spcPct val="100000"/>
                        </a:lnSpc>
                        <a:spcBef>
                          <a:spcPts val="0"/>
                        </a:spcBef>
                        <a:spcAft>
                          <a:spcPts val="0"/>
                        </a:spcAft>
                        <a:buNone/>
                      </a:pPr>
                      <a:r>
                        <a:rPr lang="en-GB" sz="800" b="0" i="0" u="none" strike="noStrike" noProof="0" dirty="0">
                          <a:solidFill>
                            <a:srgbClr val="000000"/>
                          </a:solidFill>
                          <a:latin typeface="Calibri"/>
                        </a:rPr>
                        <a:t>Can I complete 5 mini-squat?</a:t>
                      </a:r>
                      <a:endParaRPr lang="en-GB"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rowSpan="2">
                  <a:txBody>
                    <a:bodyPr/>
                    <a:lstStyle/>
                    <a:p>
                      <a:pPr lvl="0" algn="l">
                        <a:lnSpc>
                          <a:spcPct val="100000"/>
                        </a:lnSpc>
                        <a:spcBef>
                          <a:spcPts val="0"/>
                        </a:spcBef>
                        <a:spcAft>
                          <a:spcPts val="0"/>
                        </a:spcAft>
                        <a:buNone/>
                      </a:pPr>
                      <a:r>
                        <a:rPr lang="en-GB" sz="800" b="1" i="0" u="none" strike="noStrike" noProof="0" dirty="0"/>
                        <a:t>Art:</a:t>
                      </a:r>
                      <a:r>
                        <a:rPr lang="en-GB" sz="800" b="0" i="0" u="none" strike="noStrike" noProof="0" dirty="0"/>
                        <a:t> </a:t>
                      </a:r>
                    </a:p>
                    <a:p>
                      <a:pPr lvl="0" algn="l">
                        <a:lnSpc>
                          <a:spcPct val="100000"/>
                        </a:lnSpc>
                        <a:spcBef>
                          <a:spcPts val="0"/>
                        </a:spcBef>
                        <a:spcAft>
                          <a:spcPts val="0"/>
                        </a:spcAft>
                        <a:buNone/>
                      </a:pPr>
                      <a:r>
                        <a:rPr lang="en-GB" sz="800" b="0" i="0" u="none" strike="noStrike" noProof="0" dirty="0">
                          <a:solidFill>
                            <a:srgbClr val="000000"/>
                          </a:solidFill>
                          <a:latin typeface="Calibri"/>
                        </a:rPr>
                        <a:t>Can I make a clay pot? </a:t>
                      </a:r>
                    </a:p>
                    <a:p>
                      <a:pPr lvl="0">
                        <a:lnSpc>
                          <a:spcPct val="107000"/>
                        </a:lnSpc>
                        <a:spcAft>
                          <a:spcPts val="0"/>
                        </a:spcAft>
                        <a:buNone/>
                      </a:pPr>
                      <a:r>
                        <a:rPr lang="en-GB" sz="800" b="0" i="0" u="none" strike="noStrike" noProof="0" dirty="0">
                          <a:solidFill>
                            <a:srgbClr val="000000"/>
                          </a:solidFill>
                          <a:latin typeface="Calibri"/>
                        </a:rPr>
                        <a:t>Can I join two clay finger pots together?</a:t>
                      </a:r>
                      <a:endParaRPr lang="en-GB"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R.E:</a:t>
                      </a:r>
                      <a:r>
                        <a:rPr lang="en-GB" sz="800" b="1" baseline="0" dirty="0">
                          <a:latin typeface="Trebuchet MS"/>
                        </a:rPr>
                        <a:t> </a:t>
                      </a:r>
                      <a:r>
                        <a:rPr lang="en-GB" sz="800" b="1" kern="1200" dirty="0">
                          <a:solidFill>
                            <a:schemeClr val="dk1"/>
                          </a:solidFill>
                          <a:effectLst/>
                          <a:latin typeface="Trebuchet MS"/>
                          <a:ea typeface="+mn-ea"/>
                          <a:cs typeface="+mn-cs"/>
                        </a:rPr>
                        <a:t>GOSPEL</a:t>
                      </a:r>
                      <a:endParaRPr lang="en-GB" sz="800" kern="1200" dirty="0">
                        <a:solidFill>
                          <a:schemeClr val="dk1"/>
                        </a:solidFill>
                        <a:effectLst/>
                        <a:latin typeface="Trebuchet MS"/>
                        <a:ea typeface="+mn-ea"/>
                        <a:cs typeface="+mn-cs"/>
                      </a:endParaRPr>
                    </a:p>
                    <a:p>
                      <a:r>
                        <a:rPr lang="en-GB" sz="800" b="1" kern="1200" dirty="0">
                          <a:solidFill>
                            <a:schemeClr val="dk1"/>
                          </a:solidFill>
                          <a:effectLst/>
                          <a:latin typeface="Trebuchet MS"/>
                          <a:ea typeface="+mn-ea"/>
                          <a:cs typeface="+mn-cs"/>
                        </a:rPr>
                        <a:t>What is the ‘good </a:t>
                      </a:r>
                      <a:r>
                        <a:rPr lang="en-GB" sz="800" b="1" kern="1200" dirty="0" err="1">
                          <a:solidFill>
                            <a:schemeClr val="dk1"/>
                          </a:solidFill>
                          <a:effectLst/>
                          <a:latin typeface="Trebuchet MS"/>
                          <a:ea typeface="+mn-ea"/>
                          <a:cs typeface="+mn-cs"/>
                        </a:rPr>
                        <a:t>news’</a:t>
                      </a:r>
                      <a:r>
                        <a:rPr lang="en-GB" sz="800" b="1" kern="1200" dirty="0">
                          <a:solidFill>
                            <a:schemeClr val="dk1"/>
                          </a:solidFill>
                          <a:effectLst/>
                          <a:latin typeface="Trebuchet MS"/>
                          <a:ea typeface="+mn-ea"/>
                          <a:cs typeface="+mn-cs"/>
                        </a:rPr>
                        <a:t> Christians believe Jesus brings? </a:t>
                      </a:r>
                    </a:p>
                    <a:p>
                      <a:pPr lvl="0">
                        <a:buNone/>
                      </a:pPr>
                      <a:r>
                        <a:rPr lang="en-GB" sz="800" b="0" i="0" u="none" strike="noStrike" kern="1200" noProof="0" dirty="0">
                          <a:effectLst/>
                          <a:latin typeface="Calibri"/>
                        </a:rPr>
                        <a:t>Make sense of belief: Can I give clear, simple accounts of what Bible texts (such as the story of Matthew the tax collector) mean to Christians? </a:t>
                      </a:r>
                      <a:endParaRPr lang="en-GB" sz="800" i="0" dirty="0">
                        <a:latin typeface="Calibri"/>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rowSpan="2">
                  <a:txBody>
                    <a:bodyPr/>
                    <a:lstStyle/>
                    <a:p>
                      <a:r>
                        <a:rPr lang="en-GB" sz="800" b="1" dirty="0">
                          <a:latin typeface="Trebuchet MS"/>
                        </a:rPr>
                        <a:t>P.S.H.E: Health and well being </a:t>
                      </a:r>
                    </a:p>
                    <a:p>
                      <a:pPr lvl="0" algn="l">
                        <a:lnSpc>
                          <a:spcPct val="100000"/>
                        </a:lnSpc>
                        <a:spcBef>
                          <a:spcPts val="0"/>
                        </a:spcBef>
                        <a:spcAft>
                          <a:spcPts val="0"/>
                        </a:spcAft>
                        <a:buNone/>
                      </a:pPr>
                      <a:r>
                        <a:rPr lang="en-GB" sz="800" b="0" i="0" u="none" strike="noStrike" noProof="0" dirty="0"/>
                        <a:t> </a:t>
                      </a:r>
                      <a:r>
                        <a:rPr lang="en-GB" sz="800" b="0" i="0" u="none" strike="noStrike" noProof="0" dirty="0">
                          <a:latin typeface="Calibri"/>
                        </a:rPr>
                        <a:t>Can I say why it’s important to be healthy and to do be healthy I must think about my diet, my personal hygiene, keeping clean including my teeth and getting sufficient sleep? </a:t>
                      </a:r>
                      <a:endParaRPr lang="en-GB" sz="800" dirty="0"/>
                    </a:p>
                    <a:p>
                      <a:pPr lvl="0" algn="l">
                        <a:lnSpc>
                          <a:spcPct val="100000"/>
                        </a:lnSpc>
                        <a:spcBef>
                          <a:spcPts val="0"/>
                        </a:spcBef>
                        <a:spcAft>
                          <a:spcPts val="0"/>
                        </a:spcAft>
                        <a:buNone/>
                      </a:pPr>
                      <a:r>
                        <a:rPr lang="en-GB" sz="800" b="0" i="0" u="none" strike="noStrike" noProof="0" dirty="0">
                          <a:latin typeface="Calibri"/>
                        </a:rPr>
                        <a:t>  Can I discuss a range of strategies which will support me to do this? </a:t>
                      </a:r>
                      <a:endParaRPr lang="en-GB" sz="800" dirty="0"/>
                    </a:p>
                    <a:p>
                      <a:pPr lvl="0" algn="l">
                        <a:lnSpc>
                          <a:spcPct val="100000"/>
                        </a:lnSpc>
                        <a:spcBef>
                          <a:spcPts val="0"/>
                        </a:spcBef>
                        <a:spcAft>
                          <a:spcPts val="0"/>
                        </a:spcAft>
                        <a:buNone/>
                      </a:pPr>
                      <a:r>
                        <a:rPr lang="en-GB" sz="800" b="0" i="0" u="none" strike="noStrike" noProof="0" dirty="0">
                          <a:latin typeface="Calibri"/>
                        </a:rPr>
                        <a:t>  Can I say ways to stay physically active and how I can do this both in and out of school? </a:t>
                      </a:r>
                      <a:endParaRPr lang="en-GB" sz="800" dirty="0"/>
                    </a:p>
                    <a:p>
                      <a:pPr lvl="0" algn="l">
                        <a:lnSpc>
                          <a:spcPct val="100000"/>
                        </a:lnSpc>
                        <a:spcBef>
                          <a:spcPts val="0"/>
                        </a:spcBef>
                        <a:spcAft>
                          <a:spcPts val="0"/>
                        </a:spcAft>
                        <a:buNone/>
                      </a:pPr>
                      <a:r>
                        <a:rPr lang="en-GB" sz="800" b="0" i="0" u="none" strike="noStrike" noProof="0" dirty="0">
                          <a:latin typeface="Calibri"/>
                        </a:rPr>
                        <a:t>  Can I recall which household medicines and drugs are helpful and can recognise ones which are harmful?  term 6</a:t>
                      </a:r>
                      <a:endParaRPr lang="en-GB" sz="800" dirty="0"/>
                    </a:p>
                    <a:p>
                      <a:pPr lvl="0" algn="l">
                        <a:lnSpc>
                          <a:spcPct val="100000"/>
                        </a:lnSpc>
                        <a:spcBef>
                          <a:spcPts val="0"/>
                        </a:spcBef>
                        <a:spcAft>
                          <a:spcPts val="0"/>
                        </a:spcAft>
                        <a:buNone/>
                      </a:pPr>
                      <a:r>
                        <a:rPr lang="en-GB" sz="800" b="0" i="0" u="none" strike="noStrike" noProof="0" dirty="0">
                          <a:latin typeface="Calibri"/>
                        </a:rPr>
                        <a:t>  Can I recall what a vaccination is and understand some people have allergies? </a:t>
                      </a:r>
                      <a:endParaRPr lang="en-GB" sz="800" dirty="0"/>
                    </a:p>
                    <a:p>
                      <a:pPr lvl="0" algn="l">
                        <a:lnSpc>
                          <a:spcPct val="100000"/>
                        </a:lnSpc>
                        <a:spcBef>
                          <a:spcPts val="0"/>
                        </a:spcBef>
                        <a:spcAft>
                          <a:spcPts val="0"/>
                        </a:spcAft>
                        <a:buNone/>
                      </a:pPr>
                      <a:r>
                        <a:rPr lang="en-GB" sz="800" b="0" i="0" u="none" strike="noStrike" noProof="0" dirty="0">
                          <a:latin typeface="Calibri"/>
                        </a:rPr>
                        <a:t>  Can I describe the routine I should use to prevent the spread of germs? </a:t>
                      </a:r>
                      <a:endParaRPr lang="en-GB" sz="800"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1757426148"/>
                  </a:ext>
                </a:extLst>
              </a:tr>
              <a:tr h="2011018">
                <a:tc vMerge="1">
                  <a:txBody>
                    <a:bodyPr/>
                    <a:lstStyle/>
                    <a:p>
                      <a:pPr lvl="0">
                        <a:lnSpc>
                          <a:spcPct val="107000"/>
                        </a:lnSpc>
                        <a:spcAft>
                          <a:spcPts val="0"/>
                        </a:spcAft>
                        <a:buNone/>
                      </a:pPr>
                      <a:endParaRPr lang="en-GB" sz="700" b="1">
                        <a:latin typeface="Trebuchet MS"/>
                      </a:endParaRPr>
                    </a:p>
                  </a:txBody>
                  <a:tcPr>
                    <a:lnL w="19050">
                      <a:solidFill>
                        <a:srgbClr val="C00000"/>
                      </a:solidFill>
                    </a:lnL>
                    <a:lnR w="19050">
                      <a:solidFill>
                        <a:srgbClr val="C00000"/>
                      </a:solidFill>
                    </a:lnR>
                    <a:lnT w="19050">
                      <a:solidFill>
                        <a:srgbClr val="C00000"/>
                      </a:solidFill>
                    </a:lnT>
                    <a:lnB w="19050">
                      <a:solidFill>
                        <a:srgbClr val="C00000"/>
                      </a:solidFill>
                    </a:lnB>
                    <a:noFill/>
                  </a:tcPr>
                </a:tc>
                <a:tc vMerge="1">
                  <a:txBody>
                    <a:bodyPr/>
                    <a:lstStyle/>
                    <a:p>
                      <a:pPr marL="0" marR="0" lvl="0" indent="0" algn="l">
                        <a:lnSpc>
                          <a:spcPct val="100000"/>
                        </a:lnSpc>
                        <a:spcBef>
                          <a:spcPts val="0"/>
                        </a:spcBef>
                        <a:spcAft>
                          <a:spcPts val="0"/>
                        </a:spcAft>
                        <a:buNone/>
                      </a:pPr>
                      <a:endParaRPr lang="en-GB" sz="700" b="0" i="0" u="none" strike="noStrike" noProof="0"/>
                    </a:p>
                  </a:txBody>
                  <a:tcPr>
                    <a:lnL w="19050">
                      <a:solidFill>
                        <a:srgbClr val="C00000"/>
                      </a:solidFill>
                    </a:lnL>
                    <a:lnR w="19050">
                      <a:solidFill>
                        <a:srgbClr val="C00000"/>
                      </a:solidFill>
                    </a:lnR>
                    <a:lnT w="19050">
                      <a:solidFill>
                        <a:srgbClr val="C00000"/>
                      </a:solidFill>
                    </a:lnT>
                    <a:lnB w="19050">
                      <a:solidFill>
                        <a:srgbClr val="C00000"/>
                      </a:solidFill>
                    </a:lnB>
                    <a:noFill/>
                  </a:tcPr>
                </a:tc>
                <a:tc>
                  <a:txBody>
                    <a:bodyPr/>
                    <a:lstStyle/>
                    <a:p>
                      <a:pPr lvl="0">
                        <a:buNone/>
                      </a:pPr>
                      <a:r>
                        <a:rPr lang="en-GB" sz="800" b="1" i="0" u="none" strike="noStrike" kern="1200" noProof="0" dirty="0">
                          <a:effectLst/>
                          <a:latin typeface="Trebuchet MS"/>
                        </a:rPr>
                        <a:t>DT: textiles</a:t>
                      </a:r>
                      <a:endParaRPr lang="en-US" sz="800" b="0" i="0" u="none" strike="noStrike" kern="1200" noProof="0" dirty="0">
                        <a:effectLst/>
                      </a:endParaRPr>
                    </a:p>
                    <a:p>
                      <a:pPr marL="0" marR="0" lvl="0" indent="0" algn="l">
                        <a:lnSpc>
                          <a:spcPct val="100000"/>
                        </a:lnSpc>
                        <a:spcBef>
                          <a:spcPts val="0"/>
                        </a:spcBef>
                        <a:spcAft>
                          <a:spcPts val="0"/>
                        </a:spcAft>
                        <a:buNone/>
                      </a:pPr>
                      <a:r>
                        <a:rPr lang="en-GB" sz="800" b="0" i="0" u="none" strike="noStrike" kern="1200" noProof="0" dirty="0">
                          <a:effectLst/>
                          <a:latin typeface="Calibri"/>
                        </a:rPr>
                        <a:t>Can I think of an idea and plan what to do next?</a:t>
                      </a:r>
                      <a:endParaRPr lang="en-US" sz="800" b="0" i="0" u="none" strike="noStrike" kern="1200" noProof="0" dirty="0">
                        <a:effectLst/>
                      </a:endParaRPr>
                    </a:p>
                    <a:p>
                      <a:pPr marL="0" marR="0" lvl="0" indent="0" algn="l">
                        <a:lnSpc>
                          <a:spcPct val="100000"/>
                        </a:lnSpc>
                        <a:spcBef>
                          <a:spcPts val="0"/>
                        </a:spcBef>
                        <a:spcAft>
                          <a:spcPts val="0"/>
                        </a:spcAft>
                        <a:buNone/>
                      </a:pPr>
                      <a:r>
                        <a:rPr lang="en-GB" sz="800" b="0" i="0" u="none" strike="noStrike" kern="1200" noProof="0" dirty="0">
                          <a:effectLst/>
                          <a:latin typeface="Calibri"/>
                        </a:rPr>
                        <a:t>Can I choose tools and materials and explain why I have chosen them?</a:t>
                      </a:r>
                      <a:endParaRPr lang="en-US" sz="800" b="0" i="0" u="none" strike="noStrike" kern="1200" noProof="0" dirty="0">
                        <a:effectLst/>
                      </a:endParaRPr>
                    </a:p>
                    <a:p>
                      <a:pPr marL="0" marR="0" lvl="0" indent="0" algn="l">
                        <a:lnSpc>
                          <a:spcPct val="100000"/>
                        </a:lnSpc>
                        <a:spcBef>
                          <a:spcPts val="0"/>
                        </a:spcBef>
                        <a:spcAft>
                          <a:spcPts val="0"/>
                        </a:spcAft>
                        <a:buNone/>
                      </a:pPr>
                      <a:r>
                        <a:rPr lang="en-GB" sz="800" b="0" i="0" u="none" strike="noStrike" kern="1200" noProof="0" dirty="0">
                          <a:effectLst/>
                          <a:latin typeface="Calibri"/>
                        </a:rPr>
                        <a:t>Can I explain why I have chosen specific textiles?</a:t>
                      </a:r>
                      <a:endParaRPr lang="en-US" sz="800" b="0" i="0" u="none" strike="noStrike" kern="1200" noProof="0" dirty="0">
                        <a:effectLst/>
                      </a:endParaRPr>
                    </a:p>
                    <a:p>
                      <a:pPr lvl="0">
                        <a:buNone/>
                      </a:pPr>
                      <a:endParaRPr lang="en-GB" sz="800" b="0" i="0" u="none" strike="noStrike" kern="1200" noProof="0">
                        <a:effectLst/>
                        <a:latin typeface="Calibri"/>
                      </a:endParaRPr>
                    </a:p>
                  </a:txBody>
                  <a:tcPr>
                    <a:lnL w="19050">
                      <a:solidFill>
                        <a:srgbClr val="C00000"/>
                      </a:solidFill>
                    </a:lnL>
                    <a:lnR w="19050">
                      <a:solidFill>
                        <a:srgbClr val="C00000"/>
                      </a:solidFill>
                    </a:lnR>
                    <a:lnT w="19050">
                      <a:solidFill>
                        <a:srgbClr val="C00000"/>
                      </a:solidFill>
                    </a:lnT>
                    <a:lnB w="19050">
                      <a:solidFill>
                        <a:srgbClr val="C00000"/>
                      </a:solidFill>
                    </a:lnB>
                    <a:noFill/>
                  </a:tcPr>
                </a:tc>
                <a:tc vMerge="1">
                  <a:txBody>
                    <a:bodyPr/>
                    <a:lstStyle/>
                    <a:p>
                      <a:pPr lvl="0" algn="l">
                        <a:lnSpc>
                          <a:spcPct val="100000"/>
                        </a:lnSpc>
                        <a:spcBef>
                          <a:spcPts val="0"/>
                        </a:spcBef>
                        <a:spcAft>
                          <a:spcPts val="0"/>
                        </a:spcAft>
                        <a:buNone/>
                      </a:pPr>
                      <a:endParaRPr lang="en-GB" sz="700"/>
                    </a:p>
                  </a:txBody>
                  <a:tcPr>
                    <a:lnL w="19050">
                      <a:solidFill>
                        <a:srgbClr val="C00000"/>
                      </a:solidFill>
                    </a:lnL>
                    <a:lnR w="19050">
                      <a:solidFill>
                        <a:srgbClr val="C00000"/>
                      </a:solidFill>
                    </a:lnR>
                    <a:lnT w="19050">
                      <a:solidFill>
                        <a:srgbClr val="C00000"/>
                      </a:solidFill>
                    </a:lnT>
                    <a:lnB w="19050">
                      <a:solidFill>
                        <a:srgbClr val="C00000"/>
                      </a:solidFill>
                    </a:lnB>
                    <a:noFill/>
                  </a:tcPr>
                </a:tc>
                <a:extLst>
                  <a:ext uri="{0D108BD9-81ED-4DB2-BD59-A6C34878D82A}">
                    <a16:rowId xmlns:a16="http://schemas.microsoft.com/office/drawing/2014/main" val="3912031190"/>
                  </a:ext>
                </a:extLst>
              </a:tr>
            </a:tbl>
          </a:graphicData>
        </a:graphic>
      </p:graphicFrame>
      <p:pic>
        <p:nvPicPr>
          <p:cNvPr id="6" name="Picture 5">
            <a:extLst>
              <a:ext uri="{FF2B5EF4-FFF2-40B4-BE49-F238E27FC236}">
                <a16:creationId xmlns:a16="http://schemas.microsoft.com/office/drawing/2014/main" id="{0E7E2A69-7F19-4A52-8284-ED6E64C02CE1}"/>
              </a:ext>
            </a:extLst>
          </p:cNvPr>
          <p:cNvPicPr>
            <a:picLocks noChangeAspect="1"/>
          </p:cNvPicPr>
          <p:nvPr/>
        </p:nvPicPr>
        <p:blipFill>
          <a:blip r:embed="rId3" cstate="print"/>
          <a:stretch>
            <a:fillRect/>
          </a:stretch>
        </p:blipFill>
        <p:spPr>
          <a:xfrm>
            <a:off x="337342" y="144380"/>
            <a:ext cx="1812299" cy="1814456"/>
          </a:xfrm>
          <a:prstGeom prst="rect">
            <a:avLst/>
          </a:prstGeom>
        </p:spPr>
      </p:pic>
      <p:sp>
        <p:nvSpPr>
          <p:cNvPr id="7" name="Rectangle: Rounded Corners 6">
            <a:extLst>
              <a:ext uri="{FF2B5EF4-FFF2-40B4-BE49-F238E27FC236}">
                <a16:creationId xmlns:a16="http://schemas.microsoft.com/office/drawing/2014/main" id="{F29A95EA-2DD6-4838-8956-214F94061FB1}"/>
              </a:ext>
            </a:extLst>
          </p:cNvPr>
          <p:cNvSpPr/>
          <p:nvPr/>
        </p:nvSpPr>
        <p:spPr>
          <a:xfrm>
            <a:off x="191070" y="2117558"/>
            <a:ext cx="1958572" cy="4459983"/>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chemeClr val="tx1"/>
                </a:solidFill>
                <a:effectLst/>
                <a:uLnTx/>
                <a:uFillTx/>
                <a:latin typeface="Trebuchet MS"/>
              </a:rPr>
              <a:t>Theme Intent: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latin typeface="Trebuchet MS"/>
              </a:rPr>
              <a:t>O</a:t>
            </a:r>
            <a:r>
              <a:rPr kumimoji="0" lang="en-GB" sz="1100" b="0" i="0" u="none" strike="noStrike" kern="1200" cap="none" spc="0" normalizeH="0" baseline="0" noProof="0" dirty="0">
                <a:ln>
                  <a:noFill/>
                </a:ln>
                <a:solidFill>
                  <a:schemeClr val="tx1"/>
                </a:solidFill>
                <a:effectLst/>
                <a:uLnTx/>
                <a:uFillTx/>
                <a:latin typeface="Trebuchet MS"/>
              </a:rPr>
              <a:t>ur </a:t>
            </a:r>
            <a:r>
              <a:rPr kumimoji="0" lang="en-GB" sz="1100" b="1" i="1" u="none" strike="noStrike" kern="1200" cap="none" spc="0" normalizeH="0" baseline="0" noProof="0" dirty="0">
                <a:ln>
                  <a:noFill/>
                </a:ln>
                <a:solidFill>
                  <a:schemeClr val="tx1"/>
                </a:solidFill>
                <a:effectLst/>
                <a:uLnTx/>
                <a:uFillTx/>
                <a:latin typeface="Trebuchet MS"/>
              </a:rPr>
              <a:t>knowledge of the wider world </a:t>
            </a:r>
            <a:r>
              <a:rPr kumimoji="0" lang="en-GB" sz="1100" b="0" i="0" u="none" strike="noStrike" kern="1200" cap="none" spc="0" normalizeH="0" baseline="0" noProof="0" dirty="0">
                <a:ln>
                  <a:noFill/>
                </a:ln>
                <a:solidFill>
                  <a:schemeClr val="tx1"/>
                </a:solidFill>
                <a:effectLst/>
                <a:uLnTx/>
                <a:uFillTx/>
                <a:latin typeface="Trebuchet MS"/>
              </a:rPr>
              <a:t>and our place within it will drive our theme. Through this we will be developing our </a:t>
            </a:r>
            <a:r>
              <a:rPr kumimoji="0" lang="en-GB" sz="1100" b="1" i="1" u="none" strike="noStrike" kern="1200" cap="none" spc="0" normalizeH="0" baseline="0" noProof="0" dirty="0">
                <a:ln>
                  <a:noFill/>
                </a:ln>
                <a:solidFill>
                  <a:schemeClr val="tx1"/>
                </a:solidFill>
                <a:effectLst/>
                <a:uLnTx/>
                <a:uFillTx/>
                <a:latin typeface="Trebuchet MS"/>
              </a:rPr>
              <a:t>sense of </a:t>
            </a:r>
            <a:r>
              <a:rPr lang="en-GB" sz="1100" b="1" i="1" dirty="0">
                <a:solidFill>
                  <a:schemeClr val="tx1"/>
                </a:solidFill>
                <a:latin typeface="Trebuchet MS"/>
              </a:rPr>
              <a:t>identity</a:t>
            </a:r>
            <a:r>
              <a:rPr kumimoji="0" lang="en-GB" sz="1100" b="0" i="0" u="none" strike="noStrike" kern="1200" cap="none" spc="0" normalizeH="0" baseline="0" noProof="0" dirty="0">
                <a:ln>
                  <a:noFill/>
                </a:ln>
                <a:solidFill>
                  <a:schemeClr val="tx1"/>
                </a:solidFill>
                <a:effectLst/>
                <a:uLnTx/>
                <a:uFillTx/>
                <a:latin typeface="Trebuchet MS"/>
              </a:rPr>
              <a:t> and be </a:t>
            </a:r>
            <a:r>
              <a:rPr kumimoji="0" lang="en-GB" sz="1100" b="1" i="1" u="none" strike="noStrike" kern="1200" cap="none" spc="0" normalizeH="0" baseline="0" noProof="0" dirty="0">
                <a:ln>
                  <a:noFill/>
                </a:ln>
                <a:solidFill>
                  <a:schemeClr val="tx1"/>
                </a:solidFill>
                <a:effectLst/>
                <a:uLnTx/>
                <a:uFillTx/>
                <a:latin typeface="Trebuchet MS"/>
              </a:rPr>
              <a:t>curious</a:t>
            </a:r>
            <a:r>
              <a:rPr kumimoji="0" lang="en-GB" sz="1100" b="0" i="0" u="none" strike="noStrike" kern="1200" cap="none" spc="0" normalizeH="0" baseline="0" noProof="0" dirty="0">
                <a:ln>
                  <a:noFill/>
                </a:ln>
                <a:solidFill>
                  <a:schemeClr val="tx1"/>
                </a:solidFill>
                <a:effectLst/>
                <a:uLnTx/>
                <a:uFillTx/>
                <a:latin typeface="Trebuchet MS"/>
              </a:rPr>
              <a:t> about the countries and cultures around us, and how they are different from our own.</a:t>
            </a:r>
            <a:endParaRPr lang="en-GB" sz="1100" b="0" i="0" u="none" strike="noStrike" kern="1200" cap="none" spc="0" normalizeH="0" baseline="0" noProof="0" dirty="0">
              <a:ln>
                <a:noFill/>
              </a:ln>
              <a:solidFill>
                <a:schemeClr val="tx1"/>
              </a:solidFill>
              <a:effectLst/>
              <a:uLnTx/>
              <a:uFillTx/>
              <a:latin typeface="Trebuchet MS"/>
            </a:endParaRPr>
          </a:p>
          <a:p>
            <a:pPr algn="ctr">
              <a:defRPr/>
            </a:pPr>
            <a:r>
              <a:rPr kumimoji="0" lang="en-GB" sz="1100" b="0" i="0" u="none" strike="noStrike" kern="1200" cap="none" spc="0" normalizeH="0" baseline="0" noProof="0" dirty="0">
                <a:ln>
                  <a:noFill/>
                </a:ln>
                <a:solidFill>
                  <a:schemeClr val="tx1"/>
                </a:solidFill>
                <a:effectLst/>
                <a:uLnTx/>
                <a:uFillTx/>
                <a:latin typeface="Trebuchet MS"/>
              </a:rPr>
              <a:t>Our value for the term is</a:t>
            </a:r>
            <a:r>
              <a:rPr lang="en-GB" sz="1100" dirty="0">
                <a:solidFill>
                  <a:schemeClr val="tx1"/>
                </a:solidFill>
                <a:latin typeface="Trebuchet MS"/>
              </a:rPr>
              <a:t> </a:t>
            </a:r>
            <a:r>
              <a:rPr lang="en-GB" sz="1100" b="1" dirty="0">
                <a:solidFill>
                  <a:schemeClr val="tx1"/>
                </a:solidFill>
                <a:latin typeface="Trebuchet MS"/>
              </a:rPr>
              <a:t>Perserverance</a:t>
            </a:r>
            <a:r>
              <a:rPr kumimoji="0" lang="en-GB" sz="1100" b="1" i="1" u="none" strike="noStrike" kern="1200" cap="none" spc="0" normalizeH="0" baseline="0" noProof="0" dirty="0">
                <a:ln>
                  <a:noFill/>
                </a:ln>
                <a:solidFill>
                  <a:schemeClr val="tx1"/>
                </a:solidFill>
                <a:effectLst/>
                <a:uLnTx/>
                <a:uFillTx/>
                <a:latin typeface="Trebuchet MS"/>
              </a:rPr>
              <a:t> </a:t>
            </a:r>
            <a:r>
              <a:rPr kumimoji="0" lang="en-GB" sz="1100" b="0" i="0" u="none" strike="noStrike" kern="1200" cap="none" spc="0" normalizeH="0" baseline="0" noProof="0" dirty="0">
                <a:ln>
                  <a:noFill/>
                </a:ln>
                <a:solidFill>
                  <a:schemeClr val="tx1"/>
                </a:solidFill>
                <a:effectLst/>
                <a:uLnTx/>
                <a:uFillTx/>
                <a:latin typeface="Trebuchet MS"/>
              </a:rPr>
              <a:t>and we will be understanding our </a:t>
            </a:r>
            <a:r>
              <a:rPr kumimoji="0" lang="en-GB" sz="1100" b="1" i="1" u="none" strike="noStrike" kern="1200" cap="none" spc="0" normalizeH="0" baseline="0" noProof="0" dirty="0">
                <a:ln>
                  <a:noFill/>
                </a:ln>
                <a:solidFill>
                  <a:schemeClr val="tx1"/>
                </a:solidFill>
                <a:effectLst/>
                <a:uLnTx/>
                <a:uFillTx/>
                <a:latin typeface="Trebuchet MS"/>
              </a:rPr>
              <a:t>relationships</a:t>
            </a:r>
            <a:r>
              <a:rPr kumimoji="0" lang="en-GB" sz="1100" b="0" i="0" u="none" strike="noStrike" kern="1200" cap="none" spc="0" normalizeH="0" baseline="0" noProof="0" dirty="0">
                <a:ln>
                  <a:noFill/>
                </a:ln>
                <a:solidFill>
                  <a:schemeClr val="tx1"/>
                </a:solidFill>
                <a:effectLst/>
                <a:uLnTx/>
                <a:uFillTx/>
                <a:latin typeface="Trebuchet MS"/>
              </a:rPr>
              <a:t> with one another and trying hard when things</a:t>
            </a:r>
            <a:r>
              <a:rPr kumimoji="0" lang="en-GB" sz="1100" b="0" i="0" u="none" strike="noStrike" kern="1200" cap="none" spc="0" normalizeH="0" noProof="0" dirty="0">
                <a:ln>
                  <a:noFill/>
                </a:ln>
                <a:solidFill>
                  <a:schemeClr val="tx1"/>
                </a:solidFill>
                <a:effectLst/>
                <a:uLnTx/>
                <a:uFillTx/>
                <a:latin typeface="Trebuchet MS"/>
              </a:rPr>
              <a:t> get tricky</a:t>
            </a:r>
            <a:r>
              <a:rPr kumimoji="0" lang="en-GB" sz="1100" b="0" i="0" u="none" strike="noStrike" kern="1200" cap="none" spc="0" normalizeH="0" baseline="0" noProof="0" dirty="0">
                <a:ln>
                  <a:noFill/>
                </a:ln>
                <a:solidFill>
                  <a:schemeClr val="tx1"/>
                </a:solidFill>
                <a:effectLst/>
                <a:uLnTx/>
                <a:uFillTx/>
                <a:latin typeface="Trebuchet MS"/>
              </a:rPr>
              <a:t>. Through our reading and writing focus, we will be asking </a:t>
            </a:r>
            <a:r>
              <a:rPr kumimoji="0" lang="en-GB" sz="1100" b="1" i="1" u="none" strike="noStrike" kern="1200" cap="none" spc="0" normalizeH="0" baseline="0" noProof="0" dirty="0">
                <a:ln>
                  <a:noFill/>
                </a:ln>
                <a:solidFill>
                  <a:schemeClr val="tx1"/>
                </a:solidFill>
                <a:effectLst/>
                <a:uLnTx/>
                <a:uFillTx/>
                <a:latin typeface="Trebuchet MS"/>
              </a:rPr>
              <a:t>big questions </a:t>
            </a:r>
            <a:r>
              <a:rPr kumimoji="0" lang="en-GB" sz="1100" b="0" i="0" u="none" strike="noStrike" kern="1200" cap="none" spc="0" normalizeH="0" baseline="0" noProof="0" dirty="0">
                <a:ln>
                  <a:noFill/>
                </a:ln>
                <a:solidFill>
                  <a:schemeClr val="tx1"/>
                </a:solidFill>
                <a:effectLst/>
                <a:uLnTx/>
                <a:uFillTx/>
                <a:latin typeface="Trebuchet MS"/>
              </a:rPr>
              <a:t>and developing </a:t>
            </a:r>
            <a:r>
              <a:rPr kumimoji="0" lang="en-GB" sz="1100" b="1" i="1" u="none" strike="noStrike" kern="1200" cap="none" spc="0" normalizeH="0" baseline="0" noProof="0" dirty="0">
                <a:ln>
                  <a:noFill/>
                </a:ln>
                <a:solidFill>
                  <a:schemeClr val="tx1"/>
                </a:solidFill>
                <a:effectLst/>
                <a:uLnTx/>
                <a:uFillTx/>
                <a:latin typeface="Trebuchet MS"/>
              </a:rPr>
              <a:t>creative</a:t>
            </a:r>
            <a:r>
              <a:rPr kumimoji="0" lang="en-GB" sz="1100" b="0" i="0" u="none" strike="noStrike" kern="1200" cap="none" spc="0" normalizeH="0" baseline="0" noProof="0" dirty="0">
                <a:ln>
                  <a:noFill/>
                </a:ln>
                <a:solidFill>
                  <a:schemeClr val="tx1"/>
                </a:solidFill>
                <a:effectLst/>
                <a:uLnTx/>
                <a:uFillTx/>
                <a:latin typeface="Trebuchet MS"/>
              </a:rPr>
              <a:t> sparks and exploring the </a:t>
            </a:r>
            <a:r>
              <a:rPr kumimoji="0" lang="en-GB" sz="1100" b="1" i="1" u="none" strike="noStrike" kern="1200" cap="none" spc="0" normalizeH="0" baseline="0" noProof="0" dirty="0">
                <a:ln>
                  <a:noFill/>
                </a:ln>
                <a:solidFill>
                  <a:schemeClr val="tx1"/>
                </a:solidFill>
                <a:effectLst/>
                <a:uLnTx/>
                <a:uFillTx/>
                <a:latin typeface="Trebuchet MS"/>
              </a:rPr>
              <a:t>wider world</a:t>
            </a:r>
            <a:r>
              <a:rPr kumimoji="0" lang="en-GB" sz="1100" b="0" i="0" u="none" strike="noStrike" kern="1200" cap="none" spc="0" normalizeH="0" baseline="0" noProof="0" dirty="0">
                <a:ln>
                  <a:noFill/>
                </a:ln>
                <a:solidFill>
                  <a:schemeClr val="tx1"/>
                </a:solidFill>
                <a:effectLst/>
                <a:uLnTx/>
                <a:uFillTx/>
                <a:latin typeface="Trebuchet MS"/>
              </a:rPr>
              <a:t>.</a:t>
            </a:r>
            <a:endParaRPr lang="en-GB" sz="1100" b="0" i="0" u="none" strike="noStrike" kern="1200" cap="none" spc="0" normalizeH="0" baseline="0" noProof="0" dirty="0">
              <a:ln>
                <a:noFill/>
              </a:ln>
              <a:solidFill>
                <a:schemeClr val="tx1"/>
              </a:solidFill>
              <a:effectLst/>
              <a:uLnTx/>
              <a:uFillTx/>
              <a:latin typeface="Trebuchet MS"/>
            </a:endParaRPr>
          </a:p>
        </p:txBody>
      </p:sp>
    </p:spTree>
    <p:extLst>
      <p:ext uri="{BB962C8B-B14F-4D97-AF65-F5344CB8AC3E}">
        <p14:creationId xmlns:p14="http://schemas.microsoft.com/office/powerpoint/2010/main" val="108340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C565C8E3-8E34-4968-8B49-68B4A6A2610E}"/>
              </a:ext>
            </a:extLst>
          </p:cNvPr>
          <p:cNvGraphicFramePr>
            <a:graphicFrameLocks noGrp="1"/>
          </p:cNvGraphicFramePr>
          <p:nvPr>
            <p:extLst>
              <p:ext uri="{D42A27DB-BD31-4B8C-83A1-F6EECF244321}">
                <p14:modId xmlns:p14="http://schemas.microsoft.com/office/powerpoint/2010/main" val="849863417"/>
              </p:ext>
            </p:extLst>
          </p:nvPr>
        </p:nvGraphicFramePr>
        <p:xfrm>
          <a:off x="2221075" y="115626"/>
          <a:ext cx="10001194" cy="6896810"/>
        </p:xfrm>
        <a:graphic>
          <a:graphicData uri="http://schemas.openxmlformats.org/drawingml/2006/table">
            <a:tbl>
              <a:tblPr firstRow="1" bandRow="1">
                <a:tableStyleId>{5C22544A-7EE6-4342-B048-85BDC9FD1C3A}</a:tableStyleId>
              </a:tblPr>
              <a:tblGrid>
                <a:gridCol w="2500299">
                  <a:extLst>
                    <a:ext uri="{9D8B030D-6E8A-4147-A177-3AD203B41FA5}">
                      <a16:colId xmlns:a16="http://schemas.microsoft.com/office/drawing/2014/main" val="16932545"/>
                    </a:ext>
                  </a:extLst>
                </a:gridCol>
                <a:gridCol w="2854056">
                  <a:extLst>
                    <a:ext uri="{9D8B030D-6E8A-4147-A177-3AD203B41FA5}">
                      <a16:colId xmlns:a16="http://schemas.microsoft.com/office/drawing/2014/main" val="4120513798"/>
                    </a:ext>
                  </a:extLst>
                </a:gridCol>
                <a:gridCol w="3115602">
                  <a:extLst>
                    <a:ext uri="{9D8B030D-6E8A-4147-A177-3AD203B41FA5}">
                      <a16:colId xmlns:a16="http://schemas.microsoft.com/office/drawing/2014/main" val="3778527108"/>
                    </a:ext>
                  </a:extLst>
                </a:gridCol>
                <a:gridCol w="1531237">
                  <a:extLst>
                    <a:ext uri="{9D8B030D-6E8A-4147-A177-3AD203B41FA5}">
                      <a16:colId xmlns:a16="http://schemas.microsoft.com/office/drawing/2014/main" val="38492829"/>
                    </a:ext>
                  </a:extLst>
                </a:gridCol>
              </a:tblGrid>
              <a:tr h="525980">
                <a:tc gridSpan="4">
                  <a:txBody>
                    <a:bodyPr/>
                    <a:lstStyle/>
                    <a:p>
                      <a:pPr algn="ctr"/>
                      <a:r>
                        <a:rPr lang="en-GB" sz="1800" dirty="0">
                          <a:solidFill>
                            <a:schemeClr val="tx1"/>
                          </a:solidFill>
                          <a:latin typeface="Trebuchet MS"/>
                        </a:rPr>
                        <a:t>Year 2, Term 4: Going Down Under</a:t>
                      </a:r>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43851251"/>
                  </a:ext>
                </a:extLst>
              </a:tr>
              <a:tr h="1559158">
                <a:tc>
                  <a:txBody>
                    <a:bodyPr/>
                    <a:lstStyle/>
                    <a:p>
                      <a:pPr marL="0" marR="0" indent="0" algn="l" rtl="0" eaLnBrk="1" fontAlgn="auto" latinLnBrk="0" hangingPunct="1">
                        <a:lnSpc>
                          <a:spcPct val="100000"/>
                        </a:lnSpc>
                        <a:spcBef>
                          <a:spcPts val="0"/>
                        </a:spcBef>
                        <a:spcAft>
                          <a:spcPts val="0"/>
                        </a:spcAft>
                        <a:buClrTx/>
                        <a:buSzTx/>
                        <a:buFontTx/>
                        <a:buNone/>
                      </a:pPr>
                      <a:r>
                        <a:rPr lang="en-GB" sz="800" b="1" dirty="0">
                          <a:latin typeface="Trebuchet MS"/>
                        </a:rPr>
                        <a:t>WRITING:</a:t>
                      </a:r>
                      <a:r>
                        <a:rPr lang="en-GB" sz="800" b="1" baseline="0" dirty="0">
                          <a:latin typeface="Trebuchet MS"/>
                        </a:rPr>
                        <a:t> </a:t>
                      </a:r>
                      <a:endParaRPr lang="en-GB" sz="800" b="0" dirty="0">
                        <a:latin typeface="Trebuchet MS"/>
                      </a:endParaRPr>
                    </a:p>
                    <a:p>
                      <a:r>
                        <a:rPr lang="en-GB" sz="800" kern="1200" dirty="0">
                          <a:solidFill>
                            <a:schemeClr val="dk1"/>
                          </a:solidFill>
                          <a:effectLst/>
                          <a:latin typeface="Trebuchet MS"/>
                          <a:ea typeface="+mn-ea"/>
                          <a:cs typeface="+mn-cs"/>
                        </a:rPr>
                        <a:t>Description: Descriptive writing of a setting</a:t>
                      </a:r>
                    </a:p>
                    <a:p>
                      <a:r>
                        <a:rPr lang="en-GB" sz="800" kern="1200" dirty="0">
                          <a:solidFill>
                            <a:schemeClr val="dk1"/>
                          </a:solidFill>
                          <a:effectLst/>
                          <a:latin typeface="Trebuchet MS"/>
                          <a:ea typeface="+mn-ea"/>
                          <a:cs typeface="+mn-cs"/>
                        </a:rPr>
                        <a:t>Text –The Koala who could by Jim Field and Rachel Bright</a:t>
                      </a:r>
                    </a:p>
                    <a:p>
                      <a:r>
                        <a:rPr lang="en-GB" sz="800" kern="1200" dirty="0">
                          <a:solidFill>
                            <a:schemeClr val="dk1"/>
                          </a:solidFill>
                          <a:effectLst/>
                          <a:latin typeface="Trebuchet MS"/>
                          <a:ea typeface="+mn-ea"/>
                          <a:cs typeface="+mn-cs"/>
                        </a:rPr>
                        <a:t>Outcome: Descriptive piece </a:t>
                      </a:r>
                    </a:p>
                    <a:p>
                      <a:pPr marL="0" marR="0" lvl="0" indent="0" algn="l">
                        <a:lnSpc>
                          <a:spcPct val="100000"/>
                        </a:lnSpc>
                        <a:spcBef>
                          <a:spcPts val="0"/>
                        </a:spcBef>
                        <a:spcAft>
                          <a:spcPts val="0"/>
                        </a:spcAft>
                        <a:buClrTx/>
                        <a:buSzTx/>
                        <a:buFontTx/>
                        <a:buNone/>
                      </a:pPr>
                      <a:endParaRPr lang="en-GB" sz="800" b="0">
                        <a:latin typeface="Trebuchet MS"/>
                      </a:endParaRPr>
                    </a:p>
                    <a:p>
                      <a:pPr marL="0" marR="0" lvl="0" indent="0" algn="l">
                        <a:lnSpc>
                          <a:spcPct val="100000"/>
                        </a:lnSpc>
                        <a:spcBef>
                          <a:spcPts val="0"/>
                        </a:spcBef>
                        <a:spcAft>
                          <a:spcPts val="0"/>
                        </a:spcAft>
                        <a:buClrTx/>
                        <a:buSzTx/>
                        <a:buFontTx/>
                        <a:buNone/>
                      </a:pPr>
                      <a:r>
                        <a:rPr lang="en-GB" sz="800" b="0" dirty="0">
                          <a:latin typeface="Trebuchet MS"/>
                        </a:rPr>
                        <a:t>Explanation: A is for Australian animals by Frane </a:t>
                      </a:r>
                      <a:r>
                        <a:rPr lang="en-GB" sz="800" b="0" dirty="0" err="1">
                          <a:latin typeface="Trebuchet MS"/>
                        </a:rPr>
                        <a:t>Lessac</a:t>
                      </a:r>
                      <a:r>
                        <a:rPr lang="en-GB" sz="800" b="0" dirty="0">
                          <a:latin typeface="Trebuchet MS"/>
                        </a:rPr>
                        <a:t> 3 weeks</a:t>
                      </a:r>
                    </a:p>
                    <a:p>
                      <a:pPr marL="0" marR="0" lvl="0" indent="0" algn="l">
                        <a:lnSpc>
                          <a:spcPct val="100000"/>
                        </a:lnSpc>
                        <a:spcBef>
                          <a:spcPts val="0"/>
                        </a:spcBef>
                        <a:spcAft>
                          <a:spcPts val="0"/>
                        </a:spcAft>
                        <a:buClrTx/>
                        <a:buSzTx/>
                        <a:buFontTx/>
                        <a:buNone/>
                      </a:pPr>
                      <a:r>
                        <a:rPr lang="en-GB" sz="800" b="0" dirty="0">
                          <a:latin typeface="Trebuchet MS"/>
                        </a:rPr>
                        <a:t>Outcome: Explanation of a habitat for an animal</a:t>
                      </a: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800" b="1" dirty="0">
                          <a:latin typeface="Trebuchet MS"/>
                        </a:rPr>
                        <a:t>SPAG:</a:t>
                      </a:r>
                      <a:endParaRPr lang="en-GB" sz="800" dirty="0">
                        <a:latin typeface="Trebuchet MS"/>
                      </a:endParaRPr>
                    </a:p>
                    <a:p>
                      <a:pPr marL="0" marR="0" lvl="0" indent="0" algn="l">
                        <a:lnSpc>
                          <a:spcPct val="100000"/>
                        </a:lnSpc>
                        <a:spcBef>
                          <a:spcPts val="0"/>
                        </a:spcBef>
                        <a:spcAft>
                          <a:spcPts val="0"/>
                        </a:spcAft>
                        <a:buClrTx/>
                        <a:buSzTx/>
                        <a:buFontTx/>
                        <a:buNone/>
                      </a:pPr>
                      <a:r>
                        <a:rPr lang="en-GB" sz="800" dirty="0">
                          <a:latin typeface="Calibri"/>
                        </a:rPr>
                        <a:t>Proper nouns</a:t>
                      </a:r>
                    </a:p>
                    <a:p>
                      <a:pPr marL="0" marR="0" lvl="0" indent="0" algn="l">
                        <a:lnSpc>
                          <a:spcPct val="100000"/>
                        </a:lnSpc>
                        <a:spcBef>
                          <a:spcPts val="0"/>
                        </a:spcBef>
                        <a:spcAft>
                          <a:spcPts val="0"/>
                        </a:spcAft>
                        <a:buClrTx/>
                        <a:buSzTx/>
                        <a:buFontTx/>
                        <a:buNone/>
                      </a:pPr>
                      <a:r>
                        <a:rPr lang="en-GB" sz="800" dirty="0">
                          <a:latin typeface="Calibri"/>
                        </a:rPr>
                        <a:t> Past tense endings ending</a:t>
                      </a:r>
                    </a:p>
                    <a:p>
                      <a:pPr marL="0" marR="0" lvl="0" indent="0" algn="l">
                        <a:lnSpc>
                          <a:spcPct val="100000"/>
                        </a:lnSpc>
                        <a:spcBef>
                          <a:spcPts val="0"/>
                        </a:spcBef>
                        <a:spcAft>
                          <a:spcPts val="0"/>
                        </a:spcAft>
                        <a:buClrTx/>
                        <a:buSzTx/>
                        <a:buFontTx/>
                        <a:buNone/>
                      </a:pPr>
                      <a:r>
                        <a:rPr lang="en-GB" sz="800" dirty="0">
                          <a:latin typeface="Calibri"/>
                        </a:rPr>
                        <a:t> possessive apostrophe</a:t>
                      </a:r>
                      <a:r>
                        <a:rPr lang="en-GB" sz="800" baseline="0" dirty="0">
                          <a:latin typeface="Calibri"/>
                        </a:rPr>
                        <a:t> contractions</a:t>
                      </a:r>
                    </a:p>
                    <a:p>
                      <a:pPr marL="0" marR="0" lvl="0" indent="0" algn="l">
                        <a:lnSpc>
                          <a:spcPct val="100000"/>
                        </a:lnSpc>
                        <a:spcBef>
                          <a:spcPts val="0"/>
                        </a:spcBef>
                        <a:spcAft>
                          <a:spcPts val="0"/>
                        </a:spcAft>
                        <a:buClrTx/>
                        <a:buSzTx/>
                        <a:buFontTx/>
                        <a:buNone/>
                      </a:pPr>
                      <a:endParaRPr lang="en-GB" sz="800" baseline="0">
                        <a:latin typeface="Trebuchet MS"/>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READING:</a:t>
                      </a:r>
                    </a:p>
                    <a:p>
                      <a:endParaRPr lang="en-GB" sz="800" b="0" i="0" dirty="0">
                        <a:latin typeface="Calibri"/>
                      </a:endParaRPr>
                    </a:p>
                    <a:p>
                      <a:pPr lvl="0">
                        <a:buNone/>
                      </a:pPr>
                      <a:r>
                        <a:rPr lang="en-GB" sz="800" b="0" i="0" dirty="0" err="1">
                          <a:latin typeface="Calibri"/>
                        </a:rPr>
                        <a:t>Supertato</a:t>
                      </a:r>
                      <a:r>
                        <a:rPr lang="en-GB" sz="800" b="0" i="0" dirty="0">
                          <a:latin typeface="Calibri"/>
                        </a:rPr>
                        <a:t> Books are Rubbish by Sue Hendra</a:t>
                      </a:r>
                    </a:p>
                    <a:p>
                      <a:pPr lvl="0">
                        <a:buNone/>
                      </a:pPr>
                      <a:endParaRPr lang="en-GB" sz="800" b="0" i="0" dirty="0">
                        <a:latin typeface="Calibri"/>
                      </a:endParaRPr>
                    </a:p>
                    <a:p>
                      <a:pPr lvl="0">
                        <a:buNone/>
                      </a:pPr>
                      <a:r>
                        <a:rPr lang="en-GB" sz="800" b="0" i="0" baseline="0" dirty="0">
                          <a:latin typeface="Calibri"/>
                        </a:rPr>
                        <a:t>The Three Little Wolves and the Big Bad </a:t>
                      </a:r>
                      <a:r>
                        <a:rPr lang="en-GB" sz="800" b="0" i="0" baseline="0" dirty="0" err="1">
                          <a:latin typeface="Calibri"/>
                        </a:rPr>
                        <a:t>PIg</a:t>
                      </a:r>
                      <a:r>
                        <a:rPr lang="en-GB" sz="800" b="0" i="0" baseline="0" dirty="0">
                          <a:latin typeface="Calibri"/>
                        </a:rPr>
                        <a:t> by Helen </a:t>
                      </a:r>
                      <a:r>
                        <a:rPr lang="en-GB" sz="800" b="0" i="0" baseline="0" dirty="0" err="1">
                          <a:latin typeface="Calibri"/>
                        </a:rPr>
                        <a:t>Oxenbury</a:t>
                      </a:r>
                      <a:endParaRPr lang="en-GB" sz="800" b="0" i="0" baseline="0">
                        <a:latin typeface="Calibri"/>
                      </a:endParaRPr>
                    </a:p>
                    <a:p>
                      <a:pPr marL="0" marR="0" lvl="0" indent="0" algn="l">
                        <a:lnSpc>
                          <a:spcPct val="100000"/>
                        </a:lnSpc>
                        <a:spcBef>
                          <a:spcPts val="0"/>
                        </a:spcBef>
                        <a:spcAft>
                          <a:spcPts val="0"/>
                        </a:spcAft>
                        <a:buNone/>
                      </a:pPr>
                      <a:endParaRPr lang="en-GB" sz="900" b="0" i="0" u="none" strike="noStrike" baseline="0" noProof="0">
                        <a:solidFill>
                          <a:srgbClr val="000000"/>
                        </a:solidFill>
                        <a:latin typeface="Trebuchet MS"/>
                      </a:endParaRPr>
                    </a:p>
                    <a:p>
                      <a:pPr marL="0" marR="0" lvl="0" indent="0" algn="l">
                        <a:lnSpc>
                          <a:spcPct val="100000"/>
                        </a:lnSpc>
                        <a:spcBef>
                          <a:spcPts val="0"/>
                        </a:spcBef>
                        <a:spcAft>
                          <a:spcPts val="0"/>
                        </a:spcAft>
                        <a:buNone/>
                      </a:pPr>
                      <a:r>
                        <a:rPr lang="en-GB" sz="900" b="0" i="1" u="none" strike="noStrike" baseline="0" noProof="0" dirty="0">
                          <a:solidFill>
                            <a:srgbClr val="000000"/>
                          </a:solidFill>
                          <a:latin typeface="Trebuchet MS"/>
                        </a:rPr>
                        <a:t>Class Novels: </a:t>
                      </a:r>
                      <a:endParaRPr lang="en-GB" sz="900" b="0" i="0" u="none" strike="noStrike" baseline="0" noProof="0" dirty="0">
                        <a:solidFill>
                          <a:srgbClr val="000000"/>
                        </a:solidFill>
                        <a:latin typeface="Trebuchet MS"/>
                      </a:endParaRPr>
                    </a:p>
                    <a:p>
                      <a:pPr marL="0" marR="0" lvl="0" indent="0" algn="l">
                        <a:lnSpc>
                          <a:spcPct val="100000"/>
                        </a:lnSpc>
                        <a:spcBef>
                          <a:spcPts val="0"/>
                        </a:spcBef>
                        <a:spcAft>
                          <a:spcPts val="0"/>
                        </a:spcAft>
                        <a:buNone/>
                      </a:pPr>
                      <a:r>
                        <a:rPr lang="en-GB" sz="900" b="0" i="1" u="none" strike="noStrike" baseline="0" noProof="0" dirty="0">
                          <a:solidFill>
                            <a:srgbClr val="000000"/>
                          </a:solidFill>
                          <a:latin typeface="Trebuchet MS"/>
                        </a:rPr>
                        <a:t>Ellie and the Cat by Malorie Blackman</a:t>
                      </a:r>
                      <a:endParaRPr lang="en-US" sz="900" b="0" i="0" u="none" strike="noStrike" baseline="0" noProof="0" dirty="0">
                        <a:solidFill>
                          <a:srgbClr val="000000"/>
                        </a:solidFill>
                        <a:latin typeface="Trebuchet MS"/>
                      </a:endParaRPr>
                    </a:p>
                    <a:p>
                      <a:pPr marL="0" marR="0" lvl="0" indent="0" algn="l">
                        <a:lnSpc>
                          <a:spcPct val="100000"/>
                        </a:lnSpc>
                        <a:spcBef>
                          <a:spcPts val="0"/>
                        </a:spcBef>
                        <a:spcAft>
                          <a:spcPts val="0"/>
                        </a:spcAft>
                        <a:buNone/>
                      </a:pPr>
                      <a:endParaRPr lang="en-GB" sz="900" b="0" i="0" u="none" strike="noStrike" baseline="0" noProof="0">
                        <a:solidFill>
                          <a:srgbClr val="000000"/>
                        </a:solidFill>
                        <a:latin typeface="Trebuchet MS"/>
                      </a:endParaRPr>
                    </a:p>
                    <a:p>
                      <a:pPr marL="0" marR="0" lvl="0" indent="0" algn="l">
                        <a:lnSpc>
                          <a:spcPct val="100000"/>
                        </a:lnSpc>
                        <a:spcBef>
                          <a:spcPts val="0"/>
                        </a:spcBef>
                        <a:spcAft>
                          <a:spcPts val="0"/>
                        </a:spcAft>
                        <a:buNone/>
                      </a:pPr>
                      <a:r>
                        <a:rPr lang="en-GB" sz="900" b="0" i="1" u="none" strike="noStrike" baseline="0" noProof="0" dirty="0">
                          <a:solidFill>
                            <a:srgbClr val="000000"/>
                          </a:solidFill>
                          <a:latin typeface="Trebuchet MS"/>
                        </a:rPr>
                        <a:t>Clarice Bean - Utterly Me by Lauren Child</a:t>
                      </a:r>
                      <a:endParaRPr lang="en-GB" sz="900" b="0" i="0" u="none" strike="noStrike" baseline="0" noProof="0" dirty="0">
                        <a:solidFill>
                          <a:srgbClr val="000000"/>
                        </a:solidFill>
                        <a:latin typeface="Trebuchet MS"/>
                      </a:endParaRPr>
                    </a:p>
                    <a:p>
                      <a:pPr marL="0" marR="0" lvl="0" indent="0" algn="l">
                        <a:lnSpc>
                          <a:spcPct val="100000"/>
                        </a:lnSpc>
                        <a:spcBef>
                          <a:spcPts val="0"/>
                        </a:spcBef>
                        <a:spcAft>
                          <a:spcPts val="0"/>
                        </a:spcAft>
                        <a:buNone/>
                      </a:pPr>
                      <a:endParaRPr lang="en-GB" sz="900" b="0" i="1" u="none" strike="noStrike" baseline="0" noProof="0">
                        <a:solidFill>
                          <a:srgbClr val="000000"/>
                        </a:solidFill>
                        <a:latin typeface="Trebuchet MS"/>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latin typeface="Trebuchet MS"/>
                        </a:rPr>
                        <a:t>MATHS:</a:t>
                      </a:r>
                    </a:p>
                    <a:p>
                      <a:pPr marL="0" marR="0" lvl="0" indent="0" algn="l" rtl="0" eaLnBrk="1" fontAlgn="auto" latinLnBrk="0" hangingPunct="1">
                        <a:lnSpc>
                          <a:spcPct val="100000"/>
                        </a:lnSpc>
                        <a:spcBef>
                          <a:spcPts val="0"/>
                        </a:spcBef>
                        <a:spcAft>
                          <a:spcPts val="0"/>
                        </a:spcAft>
                        <a:buClrTx/>
                        <a:buSzTx/>
                        <a:buFontTx/>
                        <a:buNone/>
                      </a:pPr>
                      <a:r>
                        <a:rPr lang="en-GB" sz="800" b="0" dirty="0">
                          <a:latin typeface="Calibri"/>
                        </a:rPr>
                        <a:t>Time, money and fractions. </a:t>
                      </a: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3303983572"/>
                  </a:ext>
                </a:extLst>
              </a:tr>
              <a:tr h="958036">
                <a:tc rowSpan="2">
                  <a:txBody>
                    <a:bodyPr/>
                    <a:lstStyle/>
                    <a:p>
                      <a:r>
                        <a:rPr lang="en-GB" sz="800" b="1" dirty="0">
                          <a:latin typeface="Trebuchet MS"/>
                        </a:rPr>
                        <a:t>SCIENCE:</a:t>
                      </a:r>
                    </a:p>
                    <a:p>
                      <a:pPr lvl="0">
                        <a:buNone/>
                      </a:pPr>
                      <a:r>
                        <a:rPr lang="en-GB" sz="800" b="1" dirty="0">
                          <a:latin typeface="Trebuchet MS"/>
                        </a:rPr>
                        <a:t>Living Things and Habitats</a:t>
                      </a:r>
                      <a:endParaRPr lang="en-GB" sz="800" dirty="0"/>
                    </a:p>
                    <a:p>
                      <a:pPr marL="0" marR="0" lvl="0" indent="0" algn="l" rtl="0" eaLnBrk="1" fontAlgn="auto" latinLnBrk="0" hangingPunct="1">
                        <a:lnSpc>
                          <a:spcPct val="100000"/>
                        </a:lnSpc>
                        <a:spcBef>
                          <a:spcPts val="0"/>
                        </a:spcBef>
                        <a:spcAft>
                          <a:spcPts val="0"/>
                        </a:spcAft>
                        <a:buClrTx/>
                        <a:buSzTx/>
                        <a:buFontTx/>
                        <a:buNone/>
                      </a:pPr>
                      <a:r>
                        <a:rPr lang="en-GB" sz="800" b="0" i="0" u="none" strike="noStrike" noProof="0" dirty="0"/>
                        <a:t>Can I identify things that are living, dead and never lived? </a:t>
                      </a:r>
                    </a:p>
                    <a:p>
                      <a:pPr lvl="0" algn="l">
                        <a:lnSpc>
                          <a:spcPct val="100000"/>
                        </a:lnSpc>
                        <a:spcBef>
                          <a:spcPts val="0"/>
                        </a:spcBef>
                        <a:spcAft>
                          <a:spcPts val="0"/>
                        </a:spcAft>
                        <a:buClrTx/>
                        <a:buSzTx/>
                        <a:buFontTx/>
                        <a:buNone/>
                      </a:pPr>
                      <a:r>
                        <a:rPr lang="en-GB" sz="800" b="0" i="0" u="none" strike="noStrike" noProof="0" dirty="0"/>
                        <a:t>Can I explain how a specific habitat provides for the basic needs of things living there (plants and animals)? </a:t>
                      </a:r>
                      <a:endParaRPr lang="en-GB" sz="800" dirty="0"/>
                    </a:p>
                    <a:p>
                      <a:pPr lvl="0" algn="l">
                        <a:lnSpc>
                          <a:spcPct val="100000"/>
                        </a:lnSpc>
                        <a:spcBef>
                          <a:spcPts val="0"/>
                        </a:spcBef>
                        <a:spcAft>
                          <a:spcPts val="0"/>
                        </a:spcAft>
                        <a:buClrTx/>
                        <a:buSzTx/>
                        <a:buFontTx/>
                        <a:buNone/>
                      </a:pPr>
                      <a:r>
                        <a:rPr lang="en-GB" sz="800" b="0" i="0" u="none" strike="noStrike" noProof="0" dirty="0"/>
                        <a:t>Can I identify and name plants and animals in a range of habitats? </a:t>
                      </a:r>
                      <a:endParaRPr lang="en-GB" sz="800" dirty="0"/>
                    </a:p>
                    <a:p>
                      <a:pPr lvl="0" algn="l">
                        <a:lnSpc>
                          <a:spcPct val="100000"/>
                        </a:lnSpc>
                        <a:spcBef>
                          <a:spcPts val="0"/>
                        </a:spcBef>
                        <a:spcAft>
                          <a:spcPts val="0"/>
                        </a:spcAft>
                        <a:buClrTx/>
                        <a:buSzTx/>
                        <a:buFontTx/>
                        <a:buNone/>
                      </a:pPr>
                      <a:r>
                        <a:rPr lang="en-GB" sz="800" b="0" i="0" u="none" strike="noStrike" noProof="0" dirty="0"/>
                        <a:t>Can I match living things to their habitat? </a:t>
                      </a:r>
                      <a:endParaRPr lang="en-GB" sz="800" dirty="0"/>
                    </a:p>
                    <a:p>
                      <a:pPr lvl="0" algn="l">
                        <a:lnSpc>
                          <a:spcPct val="100000"/>
                        </a:lnSpc>
                        <a:spcBef>
                          <a:spcPts val="0"/>
                        </a:spcBef>
                        <a:spcAft>
                          <a:spcPts val="0"/>
                        </a:spcAft>
                        <a:buClrTx/>
                        <a:buSzTx/>
                        <a:buFontTx/>
                        <a:buNone/>
                      </a:pPr>
                      <a:r>
                        <a:rPr lang="en-GB" sz="800" b="0" i="0" u="none" strike="noStrike" noProof="0" dirty="0"/>
                        <a:t>Can I explain how animals find their food? </a:t>
                      </a:r>
                      <a:endParaRPr lang="en-GB" sz="800" dirty="0"/>
                    </a:p>
                    <a:p>
                      <a:pPr lvl="0" algn="l">
                        <a:lnSpc>
                          <a:spcPct val="100000"/>
                        </a:lnSpc>
                        <a:spcBef>
                          <a:spcPts val="0"/>
                        </a:spcBef>
                        <a:spcAft>
                          <a:spcPts val="0"/>
                        </a:spcAft>
                        <a:buClrTx/>
                        <a:buSzTx/>
                        <a:buFontTx/>
                        <a:buNone/>
                      </a:pPr>
                      <a:r>
                        <a:rPr lang="en-GB" sz="800" b="0" i="0" u="none" strike="noStrike" noProof="0" dirty="0"/>
                        <a:t>Can I name different sources of food for animals? </a:t>
                      </a:r>
                      <a:endParaRPr lang="en-GB" sz="800" dirty="0"/>
                    </a:p>
                    <a:p>
                      <a:pPr marL="0" marR="0" lvl="0" indent="0" algn="l">
                        <a:lnSpc>
                          <a:spcPct val="100000"/>
                        </a:lnSpc>
                        <a:spcBef>
                          <a:spcPts val="0"/>
                        </a:spcBef>
                        <a:spcAft>
                          <a:spcPts val="0"/>
                        </a:spcAft>
                        <a:buClrTx/>
                        <a:buSzTx/>
                        <a:buFontTx/>
                        <a:buNone/>
                      </a:pPr>
                      <a:r>
                        <a:rPr lang="en-GB" sz="800" b="0" i="0" u="none" strike="noStrike" noProof="0" dirty="0"/>
                        <a:t>Can I use a simple food chain? </a:t>
                      </a:r>
                      <a:endParaRPr lang="en-GB" sz="800"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rowSpan="2">
                  <a:txBody>
                    <a:bodyPr/>
                    <a:lstStyle/>
                    <a:p>
                      <a:pPr marL="0" marR="0" lvl="0" indent="0" algn="l">
                        <a:lnSpc>
                          <a:spcPct val="100000"/>
                        </a:lnSpc>
                        <a:spcBef>
                          <a:spcPts val="0"/>
                        </a:spcBef>
                        <a:spcAft>
                          <a:spcPts val="0"/>
                        </a:spcAft>
                        <a:buClrTx/>
                        <a:buSzTx/>
                        <a:buFontTx/>
                        <a:buNone/>
                      </a:pPr>
                      <a:r>
                        <a:rPr lang="en-GB" sz="800" b="1" dirty="0">
                          <a:latin typeface="Calibri"/>
                        </a:rPr>
                        <a:t>COMPUTING: Data and information – pictograms</a:t>
                      </a:r>
                      <a:endParaRPr lang="en-US" dirty="0"/>
                    </a:p>
                    <a:p>
                      <a:pPr lvl="0" algn="l">
                        <a:lnSpc>
                          <a:spcPct val="100000"/>
                        </a:lnSpc>
                        <a:spcBef>
                          <a:spcPts val="0"/>
                        </a:spcBef>
                        <a:spcAft>
                          <a:spcPts val="0"/>
                        </a:spcAft>
                        <a:buNone/>
                      </a:pPr>
                      <a:r>
                        <a:rPr lang="en-GB" sz="800" b="0" i="0" u="none" strike="noStrike" noProof="0" dirty="0">
                          <a:latin typeface="Calibri"/>
                        </a:rPr>
                        <a:t>Can I data on to a computer?</a:t>
                      </a:r>
                      <a:endParaRPr lang="en-GB" dirty="0"/>
                    </a:p>
                    <a:p>
                      <a:pPr lvl="0" algn="l">
                        <a:lnSpc>
                          <a:spcPct val="100000"/>
                        </a:lnSpc>
                        <a:spcBef>
                          <a:spcPts val="0"/>
                        </a:spcBef>
                        <a:spcAft>
                          <a:spcPts val="0"/>
                        </a:spcAft>
                        <a:buNone/>
                      </a:pPr>
                      <a:r>
                        <a:rPr lang="en-GB" sz="800" b="0" i="0" u="none" strike="noStrike" noProof="0" dirty="0">
                          <a:latin typeface="Calibri"/>
                        </a:rPr>
                        <a:t>Can I use pictograms to answer single-attribute questions?</a:t>
                      </a:r>
                      <a:endParaRPr lang="en-GB" dirty="0"/>
                    </a:p>
                    <a:p>
                      <a:pPr marL="0" lvl="0" indent="0" algn="l">
                        <a:lnSpc>
                          <a:spcPct val="100000"/>
                        </a:lnSpc>
                        <a:spcBef>
                          <a:spcPts val="0"/>
                        </a:spcBef>
                        <a:spcAft>
                          <a:spcPts val="0"/>
                        </a:spcAft>
                        <a:buNone/>
                      </a:pPr>
                      <a:r>
                        <a:rPr lang="en-GB" sz="800" b="0" i="0" u="none" strike="noStrike" noProof="0" dirty="0">
                          <a:latin typeface="Calibri"/>
                        </a:rPr>
                        <a:t>Can I use a computer to view data in different formats?</a:t>
                      </a:r>
                      <a:endParaRPr lang="en-GB" dirty="0"/>
                    </a:p>
                    <a:p>
                      <a:pPr marL="0" lvl="0" indent="0" algn="l">
                        <a:lnSpc>
                          <a:spcPct val="100000"/>
                        </a:lnSpc>
                        <a:spcBef>
                          <a:spcPts val="0"/>
                        </a:spcBef>
                        <a:spcAft>
                          <a:spcPts val="0"/>
                        </a:spcAft>
                        <a:buNone/>
                      </a:pPr>
                      <a:r>
                        <a:rPr lang="en-GB" sz="800" b="0" i="0" u="none" strike="noStrike" noProof="0" dirty="0">
                          <a:latin typeface="Calibri"/>
                        </a:rPr>
                        <a:t>Can I use a computer to answer comparison questions?</a:t>
                      </a:r>
                      <a:endParaRPr lang="en-GB" dirty="0"/>
                    </a:p>
                    <a:p>
                      <a:pPr marL="0" marR="0" lvl="0" indent="0" algn="l">
                        <a:lnSpc>
                          <a:spcPct val="100000"/>
                        </a:lnSpc>
                        <a:spcBef>
                          <a:spcPts val="0"/>
                        </a:spcBef>
                        <a:spcAft>
                          <a:spcPts val="0"/>
                        </a:spcAft>
                        <a:buClrTx/>
                        <a:buSzTx/>
                        <a:buFontTx/>
                        <a:buNone/>
                      </a:pPr>
                      <a:endParaRPr lang="en-GB" sz="800" b="0">
                        <a:latin typeface="Trebuchet MS"/>
                      </a:endParaRPr>
                    </a:p>
                    <a:p>
                      <a:pPr marL="0" marR="0" lvl="0" indent="0" algn="l">
                        <a:lnSpc>
                          <a:spcPct val="100000"/>
                        </a:lnSpc>
                        <a:spcBef>
                          <a:spcPts val="0"/>
                        </a:spcBef>
                        <a:spcAft>
                          <a:spcPts val="0"/>
                        </a:spcAft>
                        <a:buClrTx/>
                        <a:buSzTx/>
                        <a:buFontTx/>
                        <a:buNone/>
                      </a:pPr>
                      <a:endParaRPr lang="en-US" sz="800" b="0" i="0" u="none" strike="noStrike" noProof="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latin typeface="Trebuchet MS"/>
                        </a:rPr>
                        <a:t>GEOGRAPHY:</a:t>
                      </a:r>
                    </a:p>
                    <a:p>
                      <a:pPr lvl="0" algn="l">
                        <a:lnSpc>
                          <a:spcPct val="100000"/>
                        </a:lnSpc>
                        <a:spcBef>
                          <a:spcPts val="0"/>
                        </a:spcBef>
                        <a:spcAft>
                          <a:spcPts val="0"/>
                        </a:spcAft>
                        <a:buNone/>
                      </a:pPr>
                      <a:r>
                        <a:rPr lang="en-GB" sz="800" b="0" i="0" u="none" strike="noStrike" noProof="0" dirty="0">
                          <a:effectLst/>
                        </a:rPr>
                        <a:t>Can I use basic geographical vocabulary to identify some human features of a non-European country. e.g. city, town, village, factory, farm, house, office, port, harbour and shop? </a:t>
                      </a:r>
                    </a:p>
                    <a:p>
                      <a:pPr lvl="0" algn="l">
                        <a:lnSpc>
                          <a:spcPct val="100000"/>
                        </a:lnSpc>
                        <a:spcBef>
                          <a:spcPts val="0"/>
                        </a:spcBef>
                        <a:spcAft>
                          <a:spcPts val="0"/>
                        </a:spcAft>
                        <a:buNone/>
                      </a:pPr>
                      <a:endParaRPr lang="en-GB" sz="800" b="1" i="0" u="none" strike="noStrike" kern="1200" noProof="0">
                        <a:effectLst/>
                      </a:endParaRPr>
                    </a:p>
                    <a:p>
                      <a:pPr lvl="0" algn="l">
                        <a:lnSpc>
                          <a:spcPct val="100000"/>
                        </a:lnSpc>
                        <a:spcBef>
                          <a:spcPts val="0"/>
                        </a:spcBef>
                        <a:spcAft>
                          <a:spcPts val="0"/>
                        </a:spcAft>
                        <a:buNone/>
                      </a:pPr>
                      <a:endParaRPr lang="en-GB" sz="800" b="1" i="0" u="none" strike="noStrike" kern="1200" noProof="0">
                        <a:effectLst/>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rowSpan="2">
                  <a:txBody>
                    <a:bodyPr/>
                    <a:lstStyle/>
                    <a:p>
                      <a:r>
                        <a:rPr lang="en-GB" sz="800" b="1" dirty="0">
                          <a:latin typeface="Trebuchet MS"/>
                        </a:rPr>
                        <a:t>MUSIC: </a:t>
                      </a:r>
                    </a:p>
                    <a:p>
                      <a:pPr lvl="0">
                        <a:buNone/>
                      </a:pPr>
                      <a:endParaRPr lang="en-GB" sz="800" b="1">
                        <a:latin typeface="Trebuchet MS"/>
                      </a:endParaRPr>
                    </a:p>
                    <a:p>
                      <a:pPr lvl="0">
                        <a:buNone/>
                      </a:pPr>
                      <a:r>
                        <a:rPr lang="en-GB" sz="800" b="1" i="0" u="none" strike="noStrike" baseline="0" noProof="0" dirty="0">
                          <a:solidFill>
                            <a:srgbClr val="000000"/>
                          </a:solidFill>
                          <a:latin typeface="Trebuchet MS"/>
                        </a:rPr>
                        <a:t>Can I identify instruments and use some musical vocabulary to describe it? </a:t>
                      </a:r>
                      <a:endParaRPr lang="en-GB"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788889272"/>
                  </a:ext>
                </a:extLst>
              </a:tr>
              <a:tr h="958036">
                <a:tc vMerge="1">
                  <a:txBody>
                    <a:bodyPr/>
                    <a:lstStyle/>
                    <a:p>
                      <a:pPr marL="0" marR="0" lvl="0" indent="0" algn="l">
                        <a:lnSpc>
                          <a:spcPct val="100000"/>
                        </a:lnSpc>
                        <a:spcBef>
                          <a:spcPts val="0"/>
                        </a:spcBef>
                        <a:spcAft>
                          <a:spcPts val="0"/>
                        </a:spcAft>
                        <a:buClrTx/>
                        <a:buSzTx/>
                        <a:buFontTx/>
                        <a:buNone/>
                      </a:pPr>
                      <a:endParaRPr lang="en-GB" sz="800"/>
                    </a:p>
                  </a:txBody>
                  <a:tcPr>
                    <a:lnL w="19050">
                      <a:solidFill>
                        <a:srgbClr val="C00000"/>
                      </a:solidFill>
                    </a:lnL>
                    <a:lnR w="19050">
                      <a:solidFill>
                        <a:srgbClr val="C00000"/>
                      </a:solidFill>
                    </a:lnR>
                    <a:lnT w="19050">
                      <a:solidFill>
                        <a:srgbClr val="C00000"/>
                      </a:solidFill>
                    </a:lnT>
                    <a:lnB w="19050">
                      <a:solidFill>
                        <a:srgbClr val="C00000"/>
                      </a:solidFill>
                    </a:lnB>
                    <a:noFill/>
                  </a:tcPr>
                </a:tc>
                <a:tc vMerge="1">
                  <a:txBody>
                    <a:bodyPr/>
                    <a:lstStyle/>
                    <a:p>
                      <a:pPr marL="0" marR="0" lvl="0" indent="0" algn="l">
                        <a:lnSpc>
                          <a:spcPct val="100000"/>
                        </a:lnSpc>
                        <a:spcBef>
                          <a:spcPts val="0"/>
                        </a:spcBef>
                        <a:spcAft>
                          <a:spcPts val="0"/>
                        </a:spcAft>
                        <a:buClrTx/>
                        <a:buSzTx/>
                        <a:buFontTx/>
                        <a:buNone/>
                      </a:pPr>
                      <a:endParaRPr lang="en-US" sz="800" b="0" i="0" u="none" strike="noStrike" noProof="0"/>
                    </a:p>
                  </a:txBody>
                  <a:tcPr>
                    <a:lnL w="19050">
                      <a:solidFill>
                        <a:srgbClr val="C00000"/>
                      </a:solidFill>
                    </a:lnL>
                    <a:lnR w="19050">
                      <a:solidFill>
                        <a:srgbClr val="C00000"/>
                      </a:solidFill>
                    </a:lnR>
                    <a:lnT w="19050">
                      <a:solidFill>
                        <a:srgbClr val="C00000"/>
                      </a:solidFill>
                    </a:lnT>
                    <a:lnB w="19050">
                      <a:solidFill>
                        <a:srgbClr val="C00000"/>
                      </a:solidFill>
                    </a:lnB>
                    <a:noFill/>
                  </a:tcPr>
                </a:tc>
                <a:tc>
                  <a:txBody>
                    <a:bodyPr/>
                    <a:lstStyle/>
                    <a:p>
                      <a:pPr lvl="0" algn="l">
                        <a:lnSpc>
                          <a:spcPct val="100000"/>
                        </a:lnSpc>
                        <a:spcBef>
                          <a:spcPts val="0"/>
                        </a:spcBef>
                        <a:spcAft>
                          <a:spcPts val="0"/>
                        </a:spcAft>
                        <a:buNone/>
                      </a:pPr>
                      <a:r>
                        <a:rPr lang="en-GB" sz="800" b="1" i="0" u="none" strike="noStrike" kern="1200" noProof="0" dirty="0">
                          <a:effectLst/>
                          <a:latin typeface="Calibri"/>
                        </a:rPr>
                        <a:t>HISTORY</a:t>
                      </a:r>
                      <a:endParaRPr lang="en-GB" sz="800" b="0" i="0" u="none" strike="noStrike" kern="1200" noProof="0" dirty="0">
                        <a:effectLst/>
                        <a:latin typeface="Calibri"/>
                      </a:endParaRPr>
                    </a:p>
                    <a:p>
                      <a:pPr lvl="0" algn="l">
                        <a:lnSpc>
                          <a:spcPct val="100000"/>
                        </a:lnSpc>
                        <a:spcBef>
                          <a:spcPts val="0"/>
                        </a:spcBef>
                        <a:spcAft>
                          <a:spcPts val="0"/>
                        </a:spcAft>
                        <a:buNone/>
                      </a:pPr>
                      <a:r>
                        <a:rPr lang="en-GB" sz="800" b="0" i="0" u="none" strike="noStrike" kern="1200" noProof="0" dirty="0">
                          <a:effectLst/>
                          <a:latin typeface="Calibri"/>
                        </a:rPr>
                        <a:t>Can I learn about the life of a significant person from the past because I know how to research? (Captain Cook)</a:t>
                      </a:r>
                    </a:p>
                    <a:p>
                      <a:pPr lvl="0" algn="l">
                        <a:lnSpc>
                          <a:spcPct val="100000"/>
                        </a:lnSpc>
                        <a:spcBef>
                          <a:spcPts val="0"/>
                        </a:spcBef>
                        <a:spcAft>
                          <a:spcPts val="0"/>
                        </a:spcAft>
                        <a:buNone/>
                      </a:pPr>
                      <a:r>
                        <a:rPr lang="en-GB" sz="800" b="0" i="0" u="none" strike="noStrike" kern="1200" noProof="0" dirty="0">
                          <a:effectLst/>
                          <a:latin typeface="Calibri"/>
                        </a:rPr>
                        <a:t>Can I use books and the internet to find out more information from the past?</a:t>
                      </a:r>
                      <a:endParaRPr lang="en-GB" dirty="0"/>
                    </a:p>
                  </a:txBody>
                  <a:tcPr>
                    <a:lnL w="19050">
                      <a:solidFill>
                        <a:srgbClr val="C00000"/>
                      </a:solidFill>
                    </a:lnL>
                    <a:lnR w="19050">
                      <a:solidFill>
                        <a:srgbClr val="C00000"/>
                      </a:solidFill>
                    </a:lnR>
                    <a:lnT w="19050">
                      <a:solidFill>
                        <a:srgbClr val="C00000"/>
                      </a:solidFill>
                    </a:lnT>
                    <a:lnB w="19050">
                      <a:solidFill>
                        <a:srgbClr val="C00000"/>
                      </a:solidFill>
                    </a:lnB>
                    <a:noFill/>
                  </a:tcPr>
                </a:tc>
                <a:tc vMerge="1">
                  <a:txBody>
                    <a:bodyPr/>
                    <a:lstStyle/>
                    <a:p>
                      <a:pPr lvl="0" algn="l">
                        <a:lnSpc>
                          <a:spcPct val="100000"/>
                        </a:lnSpc>
                        <a:spcBef>
                          <a:spcPts val="0"/>
                        </a:spcBef>
                        <a:spcAft>
                          <a:spcPts val="0"/>
                        </a:spcAft>
                        <a:buNone/>
                      </a:pPr>
                      <a:endParaRPr lang="en-GB" sz="800"/>
                    </a:p>
                  </a:txBody>
                  <a:tcPr>
                    <a:lnL w="19050">
                      <a:solidFill>
                        <a:srgbClr val="C00000"/>
                      </a:solidFill>
                    </a:lnL>
                    <a:lnR w="19050">
                      <a:solidFill>
                        <a:srgbClr val="C00000"/>
                      </a:solidFill>
                    </a:lnR>
                    <a:lnT w="19050">
                      <a:solidFill>
                        <a:srgbClr val="C00000"/>
                      </a:solidFill>
                    </a:lnT>
                    <a:lnB w="19050">
                      <a:solidFill>
                        <a:srgbClr val="C00000"/>
                      </a:solidFill>
                    </a:lnB>
                    <a:noFill/>
                  </a:tcPr>
                </a:tc>
                <a:extLst>
                  <a:ext uri="{0D108BD9-81ED-4DB2-BD59-A6C34878D82A}">
                    <a16:rowId xmlns:a16="http://schemas.microsoft.com/office/drawing/2014/main" val="3004540200"/>
                  </a:ext>
                </a:extLst>
              </a:tr>
              <a:tr h="2611125">
                <a:tc>
                  <a:txBody>
                    <a:bodyPr/>
                    <a:lstStyle/>
                    <a:p>
                      <a:pPr>
                        <a:lnSpc>
                          <a:spcPct val="107000"/>
                        </a:lnSpc>
                        <a:spcAft>
                          <a:spcPts val="0"/>
                        </a:spcAft>
                      </a:pPr>
                      <a:r>
                        <a:rPr lang="en-GB" sz="800" b="1" dirty="0">
                          <a:latin typeface="Trebuchet MS"/>
                        </a:rPr>
                        <a:t>ART: Aboriginal art</a:t>
                      </a:r>
                    </a:p>
                    <a:p>
                      <a:pPr lvl="0">
                        <a:lnSpc>
                          <a:spcPct val="107000"/>
                        </a:lnSpc>
                        <a:spcAft>
                          <a:spcPts val="0"/>
                        </a:spcAft>
                        <a:buNone/>
                      </a:pPr>
                      <a:r>
                        <a:rPr lang="en-GB" sz="800" b="0" i="0" u="none" strike="noStrike" noProof="0" dirty="0">
                          <a:latin typeface="Calibri"/>
                        </a:rPr>
                        <a:t>Can I suggest how artists have used colour, pattern and shape?</a:t>
                      </a:r>
                    </a:p>
                    <a:p>
                      <a:pPr lvl="0">
                        <a:lnSpc>
                          <a:spcPct val="107000"/>
                        </a:lnSpc>
                        <a:spcAft>
                          <a:spcPts val="0"/>
                        </a:spcAft>
                        <a:buNone/>
                      </a:pPr>
                      <a:r>
                        <a:rPr lang="en-GB" sz="800" b="0" i="0" u="none" strike="noStrike" noProof="0" dirty="0">
                          <a:latin typeface="Calibri"/>
                        </a:rPr>
                        <a:t>Can I  create a piece of art in response to the work of another artist?</a:t>
                      </a:r>
                      <a:endParaRPr lang="en-GB" sz="800"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800" b="1" i="0" u="none" strike="noStrike" noProof="0" dirty="0">
                          <a:latin typeface="Trebuchet MS"/>
                        </a:rPr>
                        <a:t>REAL PE </a:t>
                      </a:r>
                      <a:r>
                        <a:rPr lang="en-GB" sz="800" b="1" dirty="0">
                          <a:latin typeface="Trebuchet MS"/>
                        </a:rPr>
                        <a:t>Unit 3</a:t>
                      </a:r>
                      <a:endParaRPr lang="en-US" sz="800" b="1" dirty="0">
                        <a:latin typeface="Trebuchet MS"/>
                      </a:endParaRPr>
                    </a:p>
                    <a:p>
                      <a:pPr lvl="0" algn="l">
                        <a:lnSpc>
                          <a:spcPct val="100000"/>
                        </a:lnSpc>
                        <a:spcBef>
                          <a:spcPts val="0"/>
                        </a:spcBef>
                        <a:spcAft>
                          <a:spcPts val="0"/>
                        </a:spcAft>
                        <a:buNone/>
                      </a:pPr>
                      <a:r>
                        <a:rPr lang="en-GB" sz="800" b="1" i="0" u="sng" strike="noStrike" noProof="0" dirty="0">
                          <a:latin typeface="Calibri"/>
                        </a:rPr>
                        <a:t>Cognitive</a:t>
                      </a:r>
                      <a:r>
                        <a:rPr lang="en-GB" sz="800" b="0" i="0" u="none" strike="noStrike" noProof="0" dirty="0">
                          <a:latin typeface="Calibri"/>
                        </a:rPr>
                        <a:t> </a:t>
                      </a:r>
                    </a:p>
                    <a:p>
                      <a:pPr lvl="0" algn="l">
                        <a:lnSpc>
                          <a:spcPct val="100000"/>
                        </a:lnSpc>
                        <a:spcBef>
                          <a:spcPts val="0"/>
                        </a:spcBef>
                        <a:spcAft>
                          <a:spcPts val="0"/>
                        </a:spcAft>
                        <a:buNone/>
                      </a:pPr>
                      <a:r>
                        <a:rPr lang="en-GB" sz="800" b="0" i="0" u="none" strike="noStrike" noProof="0" dirty="0">
                          <a:latin typeface="Calibri"/>
                        </a:rPr>
                        <a:t>Can I begin to order instructions, movements and skills? </a:t>
                      </a:r>
                    </a:p>
                    <a:p>
                      <a:pPr lvl="0" algn="l">
                        <a:lnSpc>
                          <a:spcPct val="100000"/>
                        </a:lnSpc>
                        <a:spcBef>
                          <a:spcPts val="0"/>
                        </a:spcBef>
                        <a:spcAft>
                          <a:spcPts val="0"/>
                        </a:spcAft>
                        <a:buNone/>
                      </a:pPr>
                      <a:r>
                        <a:rPr lang="en-GB" sz="800" b="1" i="1" u="none" strike="noStrike" noProof="0" dirty="0">
                          <a:latin typeface="Calibri"/>
                        </a:rPr>
                        <a:t>Dynamic Balance: On a Line</a:t>
                      </a:r>
                      <a:r>
                        <a:rPr lang="en-GB" sz="800" b="0" i="0" u="none" strike="noStrike" noProof="0" dirty="0">
                          <a:latin typeface="Calibri"/>
                        </a:rPr>
                        <a:t> </a:t>
                      </a:r>
                      <a:endParaRPr lang="en-GB" sz="800" dirty="0"/>
                    </a:p>
                    <a:p>
                      <a:pPr marL="0" lvl="0" indent="0" algn="l">
                        <a:lnSpc>
                          <a:spcPct val="100000"/>
                        </a:lnSpc>
                        <a:spcBef>
                          <a:spcPts val="0"/>
                        </a:spcBef>
                        <a:spcAft>
                          <a:spcPts val="0"/>
                        </a:spcAft>
                        <a:buNone/>
                      </a:pPr>
                      <a:r>
                        <a:rPr lang="en-GB" sz="800" b="0" i="0" u="none" strike="noStrike" noProof="0" dirty="0">
                          <a:latin typeface="Calibri"/>
                        </a:rPr>
                        <a:t>Can I walk fluidly, lifting knees to 90°?</a:t>
                      </a:r>
                      <a:endParaRPr lang="en-GB" sz="800" dirty="0"/>
                    </a:p>
                    <a:p>
                      <a:pPr marL="0" lvl="0" indent="0" algn="l">
                        <a:lnSpc>
                          <a:spcPct val="100000"/>
                        </a:lnSpc>
                        <a:spcBef>
                          <a:spcPts val="0"/>
                        </a:spcBef>
                        <a:spcAft>
                          <a:spcPts val="0"/>
                        </a:spcAft>
                        <a:buNone/>
                      </a:pPr>
                      <a:r>
                        <a:rPr lang="en-GB" sz="800" b="0" i="0" u="none" strike="noStrike" noProof="0" dirty="0">
                          <a:latin typeface="Calibri"/>
                        </a:rPr>
                        <a:t>Can I walk fluidly, lifting heels to bottom?</a:t>
                      </a:r>
                      <a:endParaRPr lang="en-GB" sz="800" dirty="0"/>
                    </a:p>
                    <a:p>
                      <a:pPr lvl="0" algn="l">
                        <a:lnSpc>
                          <a:spcPct val="100000"/>
                        </a:lnSpc>
                        <a:spcBef>
                          <a:spcPts val="0"/>
                        </a:spcBef>
                        <a:spcAft>
                          <a:spcPts val="0"/>
                        </a:spcAft>
                        <a:buNone/>
                      </a:pPr>
                      <a:r>
                        <a:rPr lang="en-GB" sz="800" b="1" i="1" u="none" strike="noStrike" noProof="0" dirty="0">
                          <a:latin typeface="Calibri"/>
                        </a:rPr>
                        <a:t>Static Balance: Stance</a:t>
                      </a:r>
                      <a:r>
                        <a:rPr lang="en-GB" sz="800" b="0" i="0" u="none" strike="noStrike" noProof="0" dirty="0">
                          <a:latin typeface="Calibri"/>
                        </a:rPr>
                        <a:t> </a:t>
                      </a:r>
                      <a:endParaRPr lang="en-GB" sz="800" dirty="0"/>
                    </a:p>
                    <a:p>
                      <a:pPr marL="0" lvl="0" indent="0" algn="l">
                        <a:lnSpc>
                          <a:spcPct val="100000"/>
                        </a:lnSpc>
                        <a:spcBef>
                          <a:spcPts val="0"/>
                        </a:spcBef>
                        <a:spcAft>
                          <a:spcPts val="0"/>
                        </a:spcAft>
                        <a:buNone/>
                      </a:pPr>
                      <a:r>
                        <a:rPr lang="en-GB" sz="800" b="0" i="0" u="none" strike="noStrike" noProof="0" dirty="0">
                          <a:latin typeface="Calibri"/>
                        </a:rPr>
                        <a:t>Can I stand on low beam with good stance for 10 seconds?</a:t>
                      </a:r>
                      <a:endParaRPr lang="en-GB" sz="800" dirty="0"/>
                    </a:p>
                    <a:p>
                      <a:pPr marL="285750" lvl="0" indent="-285750" algn="l">
                        <a:lnSpc>
                          <a:spcPct val="100000"/>
                        </a:lnSpc>
                        <a:spcBef>
                          <a:spcPts val="0"/>
                        </a:spcBef>
                        <a:spcAft>
                          <a:spcPts val="0"/>
                        </a:spcAft>
                        <a:buClr>
                          <a:srgbClr val="000000"/>
                        </a:buClr>
                        <a:buFont typeface="Arial,Sans-Serif"/>
                        <a:buChar char="•"/>
                      </a:pPr>
                      <a:endParaRPr lang="en-GB" sz="800" b="0" i="0" u="none" strike="noStrike" noProof="0" dirty="0">
                        <a:solidFill>
                          <a:srgbClr val="000000"/>
                        </a:solidFill>
                        <a:latin typeface="Calibri"/>
                      </a:endParaRPr>
                    </a:p>
                    <a:p>
                      <a:pPr marL="0" marR="0" lvl="0" indent="0" algn="l">
                        <a:lnSpc>
                          <a:spcPct val="100000"/>
                        </a:lnSpc>
                        <a:spcBef>
                          <a:spcPts val="0"/>
                        </a:spcBef>
                        <a:spcAft>
                          <a:spcPts val="0"/>
                        </a:spcAft>
                        <a:buNone/>
                      </a:pPr>
                      <a:r>
                        <a:rPr lang="en-GB" sz="800" b="1" i="0" u="none" strike="noStrike" noProof="0" dirty="0">
                          <a:solidFill>
                            <a:srgbClr val="000000"/>
                          </a:solidFill>
                          <a:latin typeface="Trebuchet MS"/>
                        </a:rPr>
                        <a:t>REAL Gym Unit 2 </a:t>
                      </a:r>
                      <a:endParaRPr lang="en-GB" sz="800" b="0" i="0" u="none" strike="noStrike" noProof="0" dirty="0">
                        <a:solidFill>
                          <a:srgbClr val="000000"/>
                        </a:solidFill>
                        <a:latin typeface="Trebuchet MS"/>
                      </a:endParaRPr>
                    </a:p>
                    <a:p>
                      <a:pPr lvl="0" algn="l">
                        <a:lnSpc>
                          <a:spcPct val="100000"/>
                        </a:lnSpc>
                        <a:spcBef>
                          <a:spcPts val="0"/>
                        </a:spcBef>
                        <a:spcAft>
                          <a:spcPts val="0"/>
                        </a:spcAft>
                        <a:buNone/>
                      </a:pPr>
                      <a:r>
                        <a:rPr lang="en-GB" sz="800" b="1" i="0" u="sng" strike="noStrike" noProof="0" dirty="0">
                          <a:solidFill>
                            <a:srgbClr val="000000"/>
                          </a:solidFill>
                          <a:latin typeface="Calibri"/>
                        </a:rPr>
                        <a:t>Creative</a:t>
                      </a:r>
                      <a:endParaRPr lang="en-GB" sz="800" b="0" i="0" u="none" strike="noStrike" noProof="0">
                        <a:solidFill>
                          <a:srgbClr val="000000"/>
                        </a:solidFill>
                        <a:latin typeface="Calibri"/>
                      </a:endParaRPr>
                    </a:p>
                    <a:p>
                      <a:pPr lvl="0" algn="l">
                        <a:lnSpc>
                          <a:spcPct val="100000"/>
                        </a:lnSpc>
                        <a:spcBef>
                          <a:spcPts val="0"/>
                        </a:spcBef>
                        <a:spcAft>
                          <a:spcPts val="0"/>
                        </a:spcAft>
                        <a:buNone/>
                      </a:pPr>
                      <a:r>
                        <a:rPr lang="en-GB" sz="800" b="0" i="0" u="none" strike="noStrike" noProof="0" dirty="0">
                          <a:solidFill>
                            <a:srgbClr val="000000"/>
                          </a:solidFill>
                          <a:latin typeface="Calibri"/>
                        </a:rPr>
                        <a:t>Can I select and link movements together to fit a theme?</a:t>
                      </a:r>
                      <a:endParaRPr lang="en-US" sz="800" b="0" i="0" u="none" strike="noStrike" noProof="0">
                        <a:solidFill>
                          <a:srgbClr val="000000"/>
                        </a:solidFill>
                        <a:latin typeface="Calibri"/>
                      </a:endParaRPr>
                    </a:p>
                    <a:p>
                      <a:pPr lvl="0" algn="l">
                        <a:lnSpc>
                          <a:spcPct val="100000"/>
                        </a:lnSpc>
                        <a:spcBef>
                          <a:spcPts val="0"/>
                        </a:spcBef>
                        <a:spcAft>
                          <a:spcPts val="0"/>
                        </a:spcAft>
                        <a:buNone/>
                      </a:pPr>
                      <a:r>
                        <a:rPr lang="en-GB" sz="800" b="0" i="0" u="none" strike="noStrike" noProof="0" dirty="0">
                          <a:solidFill>
                            <a:srgbClr val="000000"/>
                          </a:solidFill>
                          <a:latin typeface="Calibri"/>
                        </a:rPr>
                        <a:t>Can I begin to compare my movements and skills with those of others?</a:t>
                      </a:r>
                      <a:endParaRPr lang="en-US" sz="800" b="0" i="0" u="none" strike="noStrike" noProof="0" dirty="0">
                        <a:solidFill>
                          <a:srgbClr val="000000"/>
                        </a:solidFill>
                        <a:latin typeface="Calibri"/>
                      </a:endParaRPr>
                    </a:p>
                    <a:p>
                      <a:pPr lvl="0" algn="l">
                        <a:lnSpc>
                          <a:spcPct val="100000"/>
                        </a:lnSpc>
                        <a:spcBef>
                          <a:spcPts val="0"/>
                        </a:spcBef>
                        <a:spcAft>
                          <a:spcPts val="0"/>
                        </a:spcAft>
                        <a:buNone/>
                      </a:pPr>
                      <a:r>
                        <a:rPr lang="en-GB" sz="800" b="1" i="0" u="none" strike="noStrike" noProof="0" dirty="0">
                          <a:solidFill>
                            <a:srgbClr val="000000"/>
                          </a:solidFill>
                          <a:latin typeface="Calibri"/>
                        </a:rPr>
                        <a:t>Balance:</a:t>
                      </a:r>
                      <a:r>
                        <a:rPr lang="en-GB" sz="800" b="0" i="0" u="none" strike="noStrike" noProof="0" dirty="0">
                          <a:solidFill>
                            <a:srgbClr val="000000"/>
                          </a:solidFill>
                          <a:latin typeface="Calibri"/>
                        </a:rPr>
                        <a:t> Can I hold a balance for 3 seconds with control and keep the supporting body part still? </a:t>
                      </a:r>
                    </a:p>
                    <a:p>
                      <a:pPr lvl="0" algn="l">
                        <a:lnSpc>
                          <a:spcPct val="100000"/>
                        </a:lnSpc>
                        <a:spcBef>
                          <a:spcPts val="0"/>
                        </a:spcBef>
                        <a:spcAft>
                          <a:spcPts val="0"/>
                        </a:spcAft>
                        <a:buNone/>
                      </a:pPr>
                      <a:r>
                        <a:rPr lang="en-GB" sz="800" b="1" i="0" u="none" strike="noStrike" noProof="0" dirty="0">
                          <a:solidFill>
                            <a:srgbClr val="000000"/>
                          </a:solidFill>
                          <a:latin typeface="Calibri"/>
                        </a:rPr>
                        <a:t>Flight:</a:t>
                      </a:r>
                      <a:r>
                        <a:rPr lang="en-GB" sz="800" b="0" i="0" u="none" strike="noStrike" noProof="0" dirty="0">
                          <a:solidFill>
                            <a:srgbClr val="000000"/>
                          </a:solidFill>
                          <a:latin typeface="Calibri"/>
                        </a:rPr>
                        <a:t> Can I use accurate footwork patterns to take off and land? Can I create a clear shape during flight? </a:t>
                      </a:r>
                    </a:p>
                    <a:p>
                      <a:pPr marL="0" marR="0" lvl="0" indent="0" algn="l">
                        <a:lnSpc>
                          <a:spcPct val="100000"/>
                        </a:lnSpc>
                        <a:spcBef>
                          <a:spcPts val="0"/>
                        </a:spcBef>
                        <a:spcAft>
                          <a:spcPts val="0"/>
                        </a:spcAft>
                        <a:buNone/>
                      </a:pPr>
                      <a:r>
                        <a:rPr lang="en-GB" sz="800" b="1" i="0" u="none" strike="noStrike" noProof="0" dirty="0">
                          <a:solidFill>
                            <a:srgbClr val="000000"/>
                          </a:solidFill>
                          <a:latin typeface="Calibri"/>
                        </a:rPr>
                        <a:t>Travel:</a:t>
                      </a:r>
                      <a:r>
                        <a:rPr lang="en-GB" sz="800" b="0" i="0" u="none" strike="noStrike" noProof="0" dirty="0">
                          <a:solidFill>
                            <a:srgbClr val="000000"/>
                          </a:solidFill>
                          <a:latin typeface="Calibri"/>
                        </a:rPr>
                        <a:t> Can I travel with good posture using an accurate movement pattern, landing quiet and balanced? </a:t>
                      </a:r>
                      <a:endParaRPr lang="en-US" sz="800" b="0" i="0" u="none" strike="noStrike" noProof="0" dirty="0">
                        <a:solidFill>
                          <a:srgbClr val="000000"/>
                        </a:solidFill>
                        <a:latin typeface="Calibri"/>
                      </a:endParaRPr>
                    </a:p>
                    <a:p>
                      <a:pPr marL="0" marR="0" lvl="0" indent="0" algn="l">
                        <a:lnSpc>
                          <a:spcPct val="100000"/>
                        </a:lnSpc>
                        <a:spcBef>
                          <a:spcPts val="0"/>
                        </a:spcBef>
                        <a:spcAft>
                          <a:spcPts val="0"/>
                        </a:spcAft>
                        <a:buNone/>
                      </a:pPr>
                      <a:r>
                        <a:rPr lang="en-GB" sz="800" b="1" i="0" u="none" strike="noStrike" noProof="0" dirty="0">
                          <a:solidFill>
                            <a:srgbClr val="000000"/>
                          </a:solidFill>
                          <a:latin typeface="Calibri"/>
                        </a:rPr>
                        <a:t>Rotation:</a:t>
                      </a:r>
                      <a:r>
                        <a:rPr lang="en-GB" sz="800" b="0" i="0" u="none" strike="noStrike" noProof="0" dirty="0">
                          <a:solidFill>
                            <a:srgbClr val="000000"/>
                          </a:solidFill>
                          <a:latin typeface="Calibri"/>
                        </a:rPr>
                        <a:t> Can I maintain an accurate shape throughout rotation, remaining</a:t>
                      </a:r>
                      <a:endParaRPr lang="en-GB" dirty="0"/>
                    </a:p>
                    <a:p>
                      <a:pPr lvl="0" algn="l">
                        <a:lnSpc>
                          <a:spcPct val="100000"/>
                        </a:lnSpc>
                        <a:spcBef>
                          <a:spcPts val="0"/>
                        </a:spcBef>
                        <a:spcAft>
                          <a:spcPts val="0"/>
                        </a:spcAft>
                        <a:buNone/>
                      </a:pPr>
                      <a:endParaRPr lang="en-GB" sz="800" dirty="0"/>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R.E.: </a:t>
                      </a:r>
                      <a:r>
                        <a:rPr lang="en-GB" sz="800" b="1" kern="1200" dirty="0">
                          <a:solidFill>
                            <a:schemeClr val="dk1"/>
                          </a:solidFill>
                          <a:effectLst/>
                          <a:latin typeface="Trebuchet MS"/>
                          <a:ea typeface="+mn-ea"/>
                          <a:cs typeface="+mn-cs"/>
                        </a:rPr>
                        <a:t>SALVATION</a:t>
                      </a:r>
                      <a:endParaRPr lang="en-GB" sz="800" kern="1200" dirty="0">
                        <a:solidFill>
                          <a:schemeClr val="dk1"/>
                        </a:solidFill>
                        <a:effectLst/>
                        <a:latin typeface="Trebuchet MS"/>
                        <a:ea typeface="+mn-ea"/>
                        <a:cs typeface="+mn-cs"/>
                      </a:endParaRPr>
                    </a:p>
                    <a:p>
                      <a:r>
                        <a:rPr lang="en-GB" sz="800" b="1" kern="1200" dirty="0">
                          <a:solidFill>
                            <a:schemeClr val="dk1"/>
                          </a:solidFill>
                          <a:effectLst/>
                          <a:latin typeface="Trebuchet MS"/>
                          <a:ea typeface="+mn-ea"/>
                          <a:cs typeface="+mn-cs"/>
                        </a:rPr>
                        <a:t>Why does Easter matter to Christians?</a:t>
                      </a:r>
                    </a:p>
                    <a:p>
                      <a:pPr lvl="0">
                        <a:buNone/>
                      </a:pPr>
                      <a:r>
                        <a:rPr lang="en-GB" sz="800" b="0" i="0" u="none" strike="noStrike" kern="1200" noProof="0" dirty="0">
                          <a:effectLst/>
                          <a:latin typeface="Calibri"/>
                        </a:rPr>
                        <a:t>Make connections: Can I talk and ask questions about whether the story of Easter only has something to say to Christians, or if it has anything to say to people about sadness, hope or heaven, exploring different ideas and give good reasons for my ideas?</a:t>
                      </a:r>
                      <a:endParaRPr lang="en-GB" sz="800" b="0" i="0" dirty="0">
                        <a:latin typeface="Calibri"/>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tc>
                  <a:txBody>
                    <a:bodyPr/>
                    <a:lstStyle/>
                    <a:p>
                      <a:r>
                        <a:rPr lang="en-GB" sz="800" b="1" dirty="0">
                          <a:latin typeface="Trebuchet MS"/>
                        </a:rPr>
                        <a:t>P.S.H.E:</a:t>
                      </a:r>
                    </a:p>
                    <a:p>
                      <a:pPr marL="0" marR="0" indent="0" algn="l" rtl="0" eaLnBrk="1" fontAlgn="auto" latinLnBrk="0" hangingPunct="1">
                        <a:lnSpc>
                          <a:spcPct val="100000"/>
                        </a:lnSpc>
                        <a:spcBef>
                          <a:spcPts val="0"/>
                        </a:spcBef>
                        <a:spcAft>
                          <a:spcPts val="0"/>
                        </a:spcAft>
                        <a:buClrTx/>
                        <a:buSzTx/>
                        <a:buFontTx/>
                        <a:buNone/>
                      </a:pPr>
                      <a:r>
                        <a:rPr lang="en-GB" sz="800" b="1" dirty="0">
                          <a:latin typeface="Trebuchet MS"/>
                        </a:rPr>
                        <a:t>Mental Health</a:t>
                      </a:r>
                    </a:p>
                    <a:p>
                      <a:pPr lvl="0" algn="l">
                        <a:lnSpc>
                          <a:spcPct val="100000"/>
                        </a:lnSpc>
                        <a:spcBef>
                          <a:spcPts val="0"/>
                        </a:spcBef>
                        <a:spcAft>
                          <a:spcPts val="0"/>
                        </a:spcAft>
                        <a:buNone/>
                      </a:pPr>
                      <a:r>
                        <a:rPr lang="en-GB" sz="800" b="0" i="0" u="none" strike="noStrike" noProof="0" dirty="0">
                          <a:latin typeface="Calibri"/>
                        </a:rPr>
                        <a:t>Can I start to recognise how I feel and make others feel? </a:t>
                      </a:r>
                      <a:endParaRPr lang="en-GB" sz="800" dirty="0"/>
                    </a:p>
                    <a:p>
                      <a:pPr lvl="0" algn="l">
                        <a:lnSpc>
                          <a:spcPct val="100000"/>
                        </a:lnSpc>
                        <a:spcBef>
                          <a:spcPts val="0"/>
                        </a:spcBef>
                        <a:spcAft>
                          <a:spcPts val="0"/>
                        </a:spcAft>
                        <a:buNone/>
                      </a:pPr>
                      <a:r>
                        <a:rPr lang="en-GB" sz="800" b="0" i="0" u="none" strike="noStrike" noProof="0" dirty="0">
                          <a:latin typeface="Calibri"/>
                        </a:rPr>
                        <a:t>Can I recall who the special people around me are? </a:t>
                      </a:r>
                      <a:endParaRPr lang="en-GB" sz="800" dirty="0"/>
                    </a:p>
                    <a:p>
                      <a:pPr lvl="0" algn="l">
                        <a:lnSpc>
                          <a:spcPct val="100000"/>
                        </a:lnSpc>
                        <a:spcBef>
                          <a:spcPts val="0"/>
                        </a:spcBef>
                        <a:spcAft>
                          <a:spcPts val="0"/>
                        </a:spcAft>
                        <a:buNone/>
                      </a:pPr>
                      <a:r>
                        <a:rPr lang="en-GB" sz="800" b="0" i="0" u="none" strike="noStrike" noProof="0" dirty="0">
                          <a:latin typeface="Calibri"/>
                        </a:rPr>
                        <a:t>Can I recognise signs associated with anger and know strategies to manage anger? </a:t>
                      </a:r>
                      <a:endParaRPr lang="en-GB" sz="800" dirty="0"/>
                    </a:p>
                    <a:p>
                      <a:pPr lvl="0" algn="l">
                        <a:lnSpc>
                          <a:spcPct val="100000"/>
                        </a:lnSpc>
                        <a:spcBef>
                          <a:spcPts val="0"/>
                        </a:spcBef>
                        <a:spcAft>
                          <a:spcPts val="0"/>
                        </a:spcAft>
                        <a:buNone/>
                      </a:pPr>
                      <a:r>
                        <a:rPr lang="en-GB" sz="800" b="0" i="0" u="none" strike="noStrike" noProof="0" dirty="0">
                          <a:latin typeface="Calibri"/>
                        </a:rPr>
                        <a:t>Can I appreciate some feelings are sad and associated with loss and understand  possible ways to feel better?</a:t>
                      </a:r>
                      <a:endParaRPr lang="en-GB" sz="800" dirty="0">
                        <a:latin typeface="Calibri"/>
                      </a:endParaRPr>
                    </a:p>
                  </a:txBody>
                  <a:tcP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1757426148"/>
                  </a:ext>
                </a:extLst>
              </a:tr>
            </a:tbl>
          </a:graphicData>
        </a:graphic>
      </p:graphicFrame>
      <p:pic>
        <p:nvPicPr>
          <p:cNvPr id="6" name="Picture 5">
            <a:extLst>
              <a:ext uri="{FF2B5EF4-FFF2-40B4-BE49-F238E27FC236}">
                <a16:creationId xmlns:a16="http://schemas.microsoft.com/office/drawing/2014/main" id="{0E7E2A69-7F19-4A52-8284-ED6E64C02CE1}"/>
              </a:ext>
            </a:extLst>
          </p:cNvPr>
          <p:cNvPicPr>
            <a:picLocks noChangeAspect="1"/>
          </p:cNvPicPr>
          <p:nvPr/>
        </p:nvPicPr>
        <p:blipFill>
          <a:blip r:embed="rId2" cstate="print"/>
          <a:stretch>
            <a:fillRect/>
          </a:stretch>
        </p:blipFill>
        <p:spPr>
          <a:xfrm>
            <a:off x="193568" y="144380"/>
            <a:ext cx="1812299" cy="1814456"/>
          </a:xfrm>
          <a:prstGeom prst="rect">
            <a:avLst/>
          </a:prstGeom>
        </p:spPr>
      </p:pic>
      <p:sp>
        <p:nvSpPr>
          <p:cNvPr id="7" name="Rectangle: Rounded Corners 6">
            <a:extLst>
              <a:ext uri="{FF2B5EF4-FFF2-40B4-BE49-F238E27FC236}">
                <a16:creationId xmlns:a16="http://schemas.microsoft.com/office/drawing/2014/main" id="{F29A95EA-2DD6-4838-8956-214F94061FB1}"/>
              </a:ext>
            </a:extLst>
          </p:cNvPr>
          <p:cNvSpPr/>
          <p:nvPr/>
        </p:nvSpPr>
        <p:spPr>
          <a:xfrm>
            <a:off x="61673" y="2021293"/>
            <a:ext cx="2101755" cy="4740442"/>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Trebuchet MS"/>
              </a:rPr>
              <a:t>Theme Intent: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Trebuchet MS"/>
              </a:rPr>
              <a:t>Our </a:t>
            </a:r>
            <a:r>
              <a:rPr kumimoji="0" lang="en-GB" sz="1200" b="1" i="1" u="none" strike="noStrike" kern="1200" cap="none" spc="0" normalizeH="0" baseline="0" noProof="0" dirty="0">
                <a:ln>
                  <a:noFill/>
                </a:ln>
                <a:solidFill>
                  <a:schemeClr val="tx1"/>
                </a:solidFill>
                <a:effectLst/>
                <a:uLnTx/>
                <a:uFillTx/>
                <a:latin typeface="Trebuchet MS"/>
              </a:rPr>
              <a:t>knowledge of the wider world </a:t>
            </a:r>
            <a:r>
              <a:rPr kumimoji="0" lang="en-GB" sz="1200" b="0" i="0" u="none" strike="noStrike" kern="1200" cap="none" spc="0" normalizeH="0" baseline="0" noProof="0" dirty="0">
                <a:ln>
                  <a:noFill/>
                </a:ln>
                <a:solidFill>
                  <a:schemeClr val="tx1"/>
                </a:solidFill>
                <a:effectLst/>
                <a:uLnTx/>
                <a:uFillTx/>
                <a:latin typeface="Trebuchet MS"/>
              </a:rPr>
              <a:t>and our place within it will drive our theme. Through this we will be developing our </a:t>
            </a:r>
            <a:r>
              <a:rPr kumimoji="0" lang="en-GB" sz="1200" b="1" i="1" u="none" strike="noStrike" kern="1200" cap="none" spc="0" normalizeH="0" baseline="0" noProof="0" dirty="0">
                <a:ln>
                  <a:noFill/>
                </a:ln>
                <a:solidFill>
                  <a:schemeClr val="tx1"/>
                </a:solidFill>
                <a:effectLst/>
                <a:uLnTx/>
                <a:uFillTx/>
                <a:latin typeface="Trebuchet MS"/>
              </a:rPr>
              <a:t>sense of </a:t>
            </a:r>
            <a:r>
              <a:rPr lang="en-GB" sz="1200" b="1" i="1" dirty="0">
                <a:solidFill>
                  <a:schemeClr val="tx1"/>
                </a:solidFill>
                <a:latin typeface="Trebuchet MS"/>
              </a:rPr>
              <a:t>identity</a:t>
            </a:r>
            <a:r>
              <a:rPr kumimoji="0" lang="en-GB" sz="1200" b="0" i="0" u="none" strike="noStrike" kern="1200" cap="none" spc="0" normalizeH="0" baseline="0" noProof="0" dirty="0">
                <a:ln>
                  <a:noFill/>
                </a:ln>
                <a:solidFill>
                  <a:schemeClr val="tx1"/>
                </a:solidFill>
                <a:effectLst/>
                <a:uLnTx/>
                <a:uFillTx/>
                <a:latin typeface="Trebuchet MS"/>
              </a:rPr>
              <a:t> and be </a:t>
            </a:r>
            <a:r>
              <a:rPr kumimoji="0" lang="en-GB" sz="1200" b="1" i="1" u="none" strike="noStrike" kern="1200" cap="none" spc="0" normalizeH="0" baseline="0" noProof="0" dirty="0">
                <a:ln>
                  <a:noFill/>
                </a:ln>
                <a:solidFill>
                  <a:schemeClr val="tx1"/>
                </a:solidFill>
                <a:effectLst/>
                <a:uLnTx/>
                <a:uFillTx/>
                <a:latin typeface="Trebuchet MS"/>
              </a:rPr>
              <a:t>curious</a:t>
            </a:r>
            <a:r>
              <a:rPr kumimoji="0" lang="en-GB" sz="1200" b="0" i="0" u="none" strike="noStrike" kern="1200" cap="none" spc="0" normalizeH="0" baseline="0" noProof="0" dirty="0">
                <a:ln>
                  <a:noFill/>
                </a:ln>
                <a:solidFill>
                  <a:schemeClr val="tx1"/>
                </a:solidFill>
                <a:effectLst/>
                <a:uLnTx/>
                <a:uFillTx/>
                <a:latin typeface="Trebuchet MS"/>
              </a:rPr>
              <a:t> about the countries and cultures around us, and how they are different from our own.</a:t>
            </a:r>
            <a:endParaRPr lang="en-GB" sz="1200" b="0" i="0" u="none" strike="noStrike" kern="1200" cap="none" spc="0" normalizeH="0" baseline="0" noProof="0" dirty="0">
              <a:ln>
                <a:noFill/>
              </a:ln>
              <a:solidFill>
                <a:schemeClr val="tx1"/>
              </a:solidFill>
              <a:effectLst/>
              <a:uLnTx/>
              <a:uFillTx/>
              <a:latin typeface="Trebuchet MS"/>
            </a:endParaRPr>
          </a:p>
          <a:p>
            <a:pPr algn="ctr">
              <a:defRPr/>
            </a:pPr>
            <a:r>
              <a:rPr kumimoji="0" lang="en-GB" sz="1200" b="0" i="0" u="none" strike="noStrike" kern="1200" cap="none" spc="0" normalizeH="0" baseline="0" noProof="0" dirty="0">
                <a:ln>
                  <a:noFill/>
                </a:ln>
                <a:solidFill>
                  <a:schemeClr val="tx1"/>
                </a:solidFill>
                <a:effectLst/>
                <a:uLnTx/>
                <a:uFillTx/>
                <a:latin typeface="Trebuchet MS"/>
              </a:rPr>
              <a:t>We will be exploring our </a:t>
            </a:r>
            <a:r>
              <a:rPr kumimoji="0" lang="en-GB" sz="1200" b="1" i="1" u="none" strike="noStrike" kern="1200" cap="none" spc="0" normalizeH="0" baseline="0" noProof="0" dirty="0">
                <a:ln>
                  <a:noFill/>
                </a:ln>
                <a:solidFill>
                  <a:schemeClr val="tx1"/>
                </a:solidFill>
                <a:effectLst/>
                <a:uLnTx/>
                <a:uFillTx/>
                <a:latin typeface="Trebuchet MS"/>
              </a:rPr>
              <a:t>sense of</a:t>
            </a:r>
            <a:r>
              <a:rPr kumimoji="0" lang="en-GB" sz="1200" b="1" i="1" u="none" strike="noStrike" kern="1200" cap="none" spc="0" normalizeH="0" noProof="0" dirty="0">
                <a:ln>
                  <a:noFill/>
                </a:ln>
                <a:solidFill>
                  <a:schemeClr val="tx1"/>
                </a:solidFill>
                <a:effectLst/>
                <a:uLnTx/>
                <a:uFillTx/>
                <a:latin typeface="Trebuchet MS"/>
              </a:rPr>
              <a:t> purpose</a:t>
            </a:r>
            <a:r>
              <a:rPr kumimoji="0" lang="en-GB" sz="1200" b="0" i="0" u="none" strike="noStrike" kern="1200" cap="none" spc="0" normalizeH="0" noProof="0" dirty="0">
                <a:ln>
                  <a:noFill/>
                </a:ln>
                <a:solidFill>
                  <a:schemeClr val="tx1"/>
                </a:solidFill>
                <a:effectLst/>
                <a:uLnTx/>
                <a:uFillTx/>
                <a:latin typeface="Trebuchet MS"/>
              </a:rPr>
              <a:t>, rising </a:t>
            </a:r>
            <a:r>
              <a:rPr lang="en-GB" sz="1200" dirty="0">
                <a:solidFill>
                  <a:schemeClr val="tx1"/>
                </a:solidFill>
                <a:latin typeface="Trebuchet MS"/>
              </a:rPr>
              <a:t>to the challenge of designing, creating and evaluating. </a:t>
            </a:r>
            <a:r>
              <a:rPr kumimoji="0" lang="en-GB" sz="1200" b="0" i="0" u="none" strike="noStrike" kern="1200" cap="none" spc="0" normalizeH="0" baseline="0" noProof="0" dirty="0">
                <a:ln>
                  <a:noFill/>
                </a:ln>
                <a:solidFill>
                  <a:schemeClr val="tx1"/>
                </a:solidFill>
                <a:effectLst/>
                <a:uLnTx/>
                <a:uFillTx/>
                <a:latin typeface="Trebuchet MS"/>
              </a:rPr>
              <a:t>Our value for the term is </a:t>
            </a:r>
            <a:r>
              <a:rPr lang="en-GB" sz="1200" b="1" i="1" dirty="0">
                <a:solidFill>
                  <a:schemeClr val="tx1"/>
                </a:solidFill>
                <a:latin typeface="Trebuchet MS"/>
              </a:rPr>
              <a:t>Humility </a:t>
            </a:r>
            <a:r>
              <a:rPr kumimoji="0" lang="en-GB" sz="1200" b="0" i="0" u="none" strike="noStrike" kern="1200" cap="none" spc="0" normalizeH="0" baseline="0" noProof="0" dirty="0">
                <a:ln>
                  <a:noFill/>
                </a:ln>
                <a:solidFill>
                  <a:schemeClr val="tx1"/>
                </a:solidFill>
                <a:effectLst/>
                <a:uLnTx/>
                <a:uFillTx/>
                <a:latin typeface="Trebuchet MS"/>
              </a:rPr>
              <a:t>and we will be understanding our </a:t>
            </a:r>
            <a:r>
              <a:rPr kumimoji="0" lang="en-GB" sz="1200" b="1" i="1" u="none" strike="noStrike" kern="1200" cap="none" spc="0" normalizeH="0" baseline="0" noProof="0" dirty="0">
                <a:ln>
                  <a:noFill/>
                </a:ln>
                <a:solidFill>
                  <a:schemeClr val="tx1"/>
                </a:solidFill>
                <a:effectLst/>
                <a:uLnTx/>
                <a:uFillTx/>
                <a:latin typeface="Trebuchet MS"/>
              </a:rPr>
              <a:t>relationships</a:t>
            </a:r>
            <a:r>
              <a:rPr kumimoji="0" lang="en-GB" sz="1200" b="0" i="0" u="none" strike="noStrike" kern="1200" cap="none" spc="0" normalizeH="0" baseline="0" noProof="0" dirty="0">
                <a:ln>
                  <a:noFill/>
                </a:ln>
                <a:solidFill>
                  <a:schemeClr val="tx1"/>
                </a:solidFill>
                <a:effectLst/>
                <a:uLnTx/>
                <a:uFillTx/>
                <a:latin typeface="Trebuchet MS"/>
              </a:rPr>
              <a:t> with one another in class and across the school. Through our reading and writing focus, we will be asking </a:t>
            </a:r>
            <a:r>
              <a:rPr kumimoji="0" lang="en-GB" sz="1200" b="1" i="1" u="none" strike="noStrike" kern="1200" cap="none" spc="0" normalizeH="0" baseline="0" noProof="0" dirty="0">
                <a:ln>
                  <a:noFill/>
                </a:ln>
                <a:solidFill>
                  <a:schemeClr val="tx1"/>
                </a:solidFill>
                <a:effectLst/>
                <a:uLnTx/>
                <a:uFillTx/>
                <a:latin typeface="Trebuchet MS"/>
              </a:rPr>
              <a:t>big questions </a:t>
            </a:r>
            <a:r>
              <a:rPr kumimoji="0" lang="en-GB" sz="1200" b="0" i="0" u="none" strike="noStrike" kern="1200" cap="none" spc="0" normalizeH="0" baseline="0" noProof="0" dirty="0">
                <a:ln>
                  <a:noFill/>
                </a:ln>
                <a:solidFill>
                  <a:schemeClr val="tx1"/>
                </a:solidFill>
                <a:effectLst/>
                <a:uLnTx/>
                <a:uFillTx/>
                <a:latin typeface="Trebuchet MS"/>
              </a:rPr>
              <a:t>and developing </a:t>
            </a:r>
            <a:r>
              <a:rPr kumimoji="0" lang="en-GB" sz="1200" b="1" i="1" u="none" strike="noStrike" kern="1200" cap="none" spc="0" normalizeH="0" baseline="0" noProof="0" dirty="0">
                <a:ln>
                  <a:noFill/>
                </a:ln>
                <a:solidFill>
                  <a:schemeClr val="tx1"/>
                </a:solidFill>
                <a:effectLst/>
                <a:uLnTx/>
                <a:uFillTx/>
                <a:latin typeface="Trebuchet MS"/>
              </a:rPr>
              <a:t>creative</a:t>
            </a:r>
            <a:r>
              <a:rPr kumimoji="0" lang="en-GB" sz="1200" b="0" i="0" u="none" strike="noStrike" kern="1200" cap="none" spc="0" normalizeH="0" baseline="0" noProof="0" dirty="0">
                <a:ln>
                  <a:noFill/>
                </a:ln>
                <a:solidFill>
                  <a:schemeClr val="tx1"/>
                </a:solidFill>
                <a:effectLst/>
                <a:uLnTx/>
                <a:uFillTx/>
                <a:latin typeface="Trebuchet MS"/>
              </a:rPr>
              <a:t> sparks.</a:t>
            </a:r>
            <a:endParaRPr lang="en-GB" sz="1200" b="0" i="0" u="none" strike="noStrike" kern="1200" cap="none" spc="0" normalizeH="0" baseline="0" noProof="0" dirty="0">
              <a:ln>
                <a:noFill/>
              </a:ln>
              <a:solidFill>
                <a:schemeClr val="tx1"/>
              </a:solidFill>
              <a:effectLst/>
              <a:uLnTx/>
              <a:uFillTx/>
              <a:latin typeface="Trebuchet MS"/>
            </a:endParaRPr>
          </a:p>
        </p:txBody>
      </p:sp>
    </p:spTree>
    <p:extLst>
      <p:ext uri="{BB962C8B-B14F-4D97-AF65-F5344CB8AC3E}">
        <p14:creationId xmlns:p14="http://schemas.microsoft.com/office/powerpoint/2010/main" val="1548594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3824f4e-7437-4250-9109-6a59b9ce3c6f" xsi:nil="true"/>
    <lcf76f155ced4ddcb4097134ff3c332f xmlns="08446c3e-f75f-438e-8b1c-242cd390937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27E16F4DAEDC4C8EF32B3510CB3567" ma:contentTypeVersion="13" ma:contentTypeDescription="Create a new document." ma:contentTypeScope="" ma:versionID="24fa2add76b4fd44dc6cdf192f7fa05b">
  <xsd:schema xmlns:xsd="http://www.w3.org/2001/XMLSchema" xmlns:xs="http://www.w3.org/2001/XMLSchema" xmlns:p="http://schemas.microsoft.com/office/2006/metadata/properties" xmlns:ns2="08446c3e-f75f-438e-8b1c-242cd3909370" xmlns:ns3="03824f4e-7437-4250-9109-6a59b9ce3c6f" targetNamespace="http://schemas.microsoft.com/office/2006/metadata/properties" ma:root="true" ma:fieldsID="d1ccaaed5f8383bd079c00894b2941a2" ns2:_="" ns3:_="">
    <xsd:import namespace="08446c3e-f75f-438e-8b1c-242cd3909370"/>
    <xsd:import namespace="03824f4e-7437-4250-9109-6a59b9ce3c6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46c3e-f75f-438e-8b1c-242cd39093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824f4e-7437-4250-9109-6a59b9ce3c6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7e0ab17-ed41-4fa8-bce2-024f50fc4928}" ma:internalName="TaxCatchAll" ma:showField="CatchAllData" ma:web="03824f4e-7437-4250-9109-6a59b9ce3c6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008FE3-12CC-4897-BB40-DB6A9CF19783}">
  <ds:schemaRefs>
    <ds:schemaRef ds:uri="http://schemas.microsoft.com/office/infopath/2007/PartnerControls"/>
    <ds:schemaRef ds:uri="http://purl.org/dc/dcmitype/"/>
    <ds:schemaRef ds:uri="08446c3e-f75f-438e-8b1c-242cd3909370"/>
    <ds:schemaRef ds:uri="http://purl.org/dc/term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03824f4e-7437-4250-9109-6a59b9ce3c6f"/>
    <ds:schemaRef ds:uri="http://www.w3.org/XML/1998/namespace"/>
  </ds:schemaRefs>
</ds:datastoreItem>
</file>

<file path=customXml/itemProps2.xml><?xml version="1.0" encoding="utf-8"?>
<ds:datastoreItem xmlns:ds="http://schemas.openxmlformats.org/officeDocument/2006/customXml" ds:itemID="{705904B3-4B05-4CA9-BC88-418BC08ECECC}">
  <ds:schemaRefs>
    <ds:schemaRef ds:uri="http://schemas.microsoft.com/sharepoint/v3/contenttype/forms"/>
  </ds:schemaRefs>
</ds:datastoreItem>
</file>

<file path=customXml/itemProps3.xml><?xml version="1.0" encoding="utf-8"?>
<ds:datastoreItem xmlns:ds="http://schemas.openxmlformats.org/officeDocument/2006/customXml" ds:itemID="{EB9C0C82-3BE2-4641-BE32-36CCE6A4A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46c3e-f75f-438e-8b1c-242cd3909370"/>
    <ds:schemaRef ds:uri="03824f4e-7437-4250-9109-6a59b9ce3c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1718</Words>
  <Application>Microsoft Office PowerPoint</Application>
  <PresentationFormat>Widescreen</PresentationFormat>
  <Paragraphs>171</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Arial,Sans-Serif</vt:lpstr>
      <vt:lpstr>Calibri</vt:lpstr>
      <vt:lpstr>Calibri Light</vt:lpstr>
      <vt:lpstr>Trebuchet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Bradley</dc:creator>
  <cp:lastModifiedBy>Admin (St James' CofE Primary)</cp:lastModifiedBy>
  <cp:revision>79</cp:revision>
  <cp:lastPrinted>2022-03-01T15:03:48Z</cp:lastPrinted>
  <dcterms:created xsi:type="dcterms:W3CDTF">2021-04-30T16:43:05Z</dcterms:created>
  <dcterms:modified xsi:type="dcterms:W3CDTF">2025-01-17T10:19:22Z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0x0101008727E16F4DAEDC4C8EF32B3510CB3567</vt:lpwstr>
  </property>
  <property fmtid="{D5CDD505-2E9C-101B-9397-08002B2CF9AE}" pid="3" name="MediaServiceImageTags">
    <vt:lpwstr/>
  </property>
</Properties>
</file>